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5" r:id="rId10"/>
    <p:sldId id="277" r:id="rId11"/>
    <p:sldId id="267" r:id="rId12"/>
    <p:sldId id="268" r:id="rId13"/>
    <p:sldId id="269" r:id="rId14"/>
    <p:sldId id="270" r:id="rId15"/>
    <p:sldId id="271" r:id="rId16"/>
    <p:sldId id="272" r:id="rId17"/>
    <p:sldId id="273" r:id="rId18"/>
    <p:sldId id="274" r:id="rId19"/>
    <p:sldId id="275" r:id="rId20"/>
    <p:sldId id="276" r:id="rId21"/>
  </p:sldIdLst>
  <p:sldSz cx="9144000" cy="5143500" type="screen16x9"/>
  <p:notesSz cx="6858000" cy="9144000"/>
  <p:embeddedFontLst>
    <p:embeddedFont>
      <p:font typeface="Alfa Slab One" panose="020B0604020202020204" charset="0"/>
      <p:regular r:id="rId23"/>
    </p:embeddedFont>
    <p:embeddedFont>
      <p:font typeface="Proxima Nova" panose="020B0604020202020204" charset="0"/>
      <p:regular r:id="rId24"/>
      <p:bold r:id="rId25"/>
      <p:italic r:id="rId26"/>
      <p:boldItalic r:id="rId27"/>
    </p:embeddedFont>
    <p:embeddedFont>
      <p:font typeface="Quicksand"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6441" autoAdjust="0"/>
  </p:normalViewPr>
  <p:slideViewPr>
    <p:cSldViewPr snapToGrid="0">
      <p:cViewPr varScale="1">
        <p:scale>
          <a:sx n="126" d="100"/>
          <a:sy n="126" d="100"/>
        </p:scale>
        <p:origin x="1266"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education@hrpt.ny.gov"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udsonriverpark.org/app/uploads/2020/06/River-Project-HRPK-Life-In-The-Pile-Fields-2020.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Proxima Nova"/>
                <a:ea typeface="Proxima Nova"/>
                <a:cs typeface="Proxima Nova"/>
                <a:sym typeface="Proxima Nova"/>
              </a:rPr>
              <a:t>Video Caption:</a:t>
            </a:r>
            <a:endParaRPr sz="1200" dirty="0">
              <a:latin typeface="Proxima Nova"/>
              <a:ea typeface="Proxima Nova"/>
              <a:cs typeface="Proxima Nova"/>
              <a:sym typeface="Proxima Nova"/>
            </a:endParaRPr>
          </a:p>
          <a:p>
            <a:pPr marL="0" lvl="0" indent="0" algn="l" rtl="0">
              <a:spcBef>
                <a:spcPts val="0"/>
              </a:spcBef>
              <a:spcAft>
                <a:spcPts val="0"/>
              </a:spcAft>
              <a:buNone/>
            </a:pPr>
            <a:endParaRPr sz="1200" dirty="0">
              <a:latin typeface="Proxima Nova"/>
              <a:ea typeface="Proxima Nova"/>
              <a:cs typeface="Proxima Nova"/>
              <a:sym typeface="Proxima Nova"/>
            </a:endParaRPr>
          </a:p>
          <a:p>
            <a:pPr marL="0" lvl="0" indent="0" algn="l" rtl="0">
              <a:spcBef>
                <a:spcPts val="0"/>
              </a:spcBef>
              <a:spcAft>
                <a:spcPts val="0"/>
              </a:spcAft>
              <a:buNone/>
            </a:pPr>
            <a:r>
              <a:rPr lang="en" sz="1200" dirty="0">
                <a:latin typeface="Proxima Nova"/>
                <a:ea typeface="Proxima Nova"/>
                <a:cs typeface="Proxima Nova"/>
                <a:sym typeface="Proxima Nova"/>
              </a:rPr>
              <a:t>Hello! Welcome to our virtual Hudson River Park experience and an introduction to the Hudson River Estuary. My name is Anna!</a:t>
            </a:r>
            <a:endParaRPr sz="1200" dirty="0">
              <a:latin typeface="Proxima Nova"/>
              <a:ea typeface="Proxima Nova"/>
              <a:cs typeface="Proxima Nova"/>
              <a:sym typeface="Proxima Nova"/>
            </a:endParaRPr>
          </a:p>
          <a:p>
            <a:pPr marL="0" lvl="0" indent="0" algn="l" rtl="0">
              <a:spcBef>
                <a:spcPts val="0"/>
              </a:spcBef>
              <a:spcAft>
                <a:spcPts val="0"/>
              </a:spcAft>
              <a:buNone/>
            </a:pPr>
            <a:endParaRPr sz="1200" dirty="0">
              <a:latin typeface="Proxima Nova"/>
              <a:ea typeface="Proxima Nova"/>
              <a:cs typeface="Proxima Nova"/>
              <a:sym typeface="Proxima Nova"/>
            </a:endParaRPr>
          </a:p>
          <a:p>
            <a:pPr marL="0" lvl="0" indent="0" algn="l" rtl="0">
              <a:spcBef>
                <a:spcPts val="0"/>
              </a:spcBef>
              <a:spcAft>
                <a:spcPts val="0"/>
              </a:spcAft>
              <a:buNone/>
            </a:pPr>
            <a:r>
              <a:rPr lang="en" sz="1200" dirty="0">
                <a:latin typeface="Proxima Nova"/>
                <a:ea typeface="Proxima Nova"/>
                <a:cs typeface="Proxima Nova"/>
                <a:sym typeface="Proxima Nova"/>
              </a:rPr>
              <a:t>Hi I’m Olivia! </a:t>
            </a:r>
            <a:endParaRPr sz="1200" dirty="0">
              <a:latin typeface="Proxima Nova"/>
              <a:ea typeface="Proxima Nova"/>
              <a:cs typeface="Proxima Nova"/>
              <a:sym typeface="Proxima Nova"/>
            </a:endParaRPr>
          </a:p>
          <a:p>
            <a:pPr marL="0" lvl="0" indent="0" algn="l" rtl="0">
              <a:spcBef>
                <a:spcPts val="0"/>
              </a:spcBef>
              <a:spcAft>
                <a:spcPts val="0"/>
              </a:spcAft>
              <a:buNone/>
            </a:pPr>
            <a:endParaRPr sz="1200" dirty="0">
              <a:latin typeface="Proxima Nova"/>
              <a:ea typeface="Proxima Nova"/>
              <a:cs typeface="Proxima Nova"/>
              <a:sym typeface="Proxima Nova"/>
            </a:endParaRPr>
          </a:p>
          <a:p>
            <a:pPr marL="0" lvl="0" indent="0" algn="l" rtl="0">
              <a:spcBef>
                <a:spcPts val="0"/>
              </a:spcBef>
              <a:spcAft>
                <a:spcPts val="0"/>
              </a:spcAft>
              <a:buNone/>
            </a:pPr>
            <a:r>
              <a:rPr lang="en" sz="1200" dirty="0">
                <a:latin typeface="Proxima Nova"/>
                <a:ea typeface="Proxima Nova"/>
                <a:cs typeface="Proxima Nova"/>
                <a:sym typeface="Proxima Nova"/>
              </a:rPr>
              <a:t>Hi my name is Toland! We’re so happy that you’re joining us today. We are from Hudson River Park’s River Project, a team of scientists and educators that work on the this body of water. Our job is to conduct research and provide interactive education about the Hudson River Estuary to new york city students, like you!</a:t>
            </a:r>
            <a:endParaRPr sz="1200" dirty="0">
              <a:latin typeface="Proxima Nova"/>
              <a:ea typeface="Proxima Nova"/>
              <a:cs typeface="Proxima Nova"/>
              <a:sym typeface="Proxima Nova"/>
            </a:endParaRPr>
          </a:p>
          <a:p>
            <a:pPr marL="0" lvl="0" indent="0" algn="l" rtl="0">
              <a:spcBef>
                <a:spcPts val="0"/>
              </a:spcBef>
              <a:spcAft>
                <a:spcPts val="0"/>
              </a:spcAft>
              <a:buNone/>
            </a:pPr>
            <a:endParaRPr sz="1200" dirty="0">
              <a:latin typeface="Proxima Nova"/>
              <a:ea typeface="Proxima Nova"/>
              <a:cs typeface="Proxima Nova"/>
              <a:sym typeface="Proxima Nova"/>
            </a:endParaRPr>
          </a:p>
          <a:p>
            <a:pPr marL="0" lvl="0" indent="0" algn="l" rtl="0">
              <a:lnSpc>
                <a:spcPct val="115000"/>
              </a:lnSpc>
              <a:spcBef>
                <a:spcPts val="0"/>
              </a:spcBef>
              <a:spcAft>
                <a:spcPts val="0"/>
              </a:spcAft>
              <a:buNone/>
            </a:pPr>
            <a:r>
              <a:rPr lang="en" sz="1200" dirty="0">
                <a:latin typeface="Proxima Nova"/>
                <a:ea typeface="Proxima Nova"/>
                <a:cs typeface="Proxima Nova"/>
                <a:sym typeface="Proxima Nova"/>
              </a:rPr>
              <a:t>We put together the following presentation with videos, images and guiding questions to provide you with a unique and comprehensive look into the urban ecology of the Estuary. Join us as we introduce you to native wildlife, River conditions, human impacts and everything in between!</a:t>
            </a:r>
            <a:endParaRPr sz="1200" dirty="0">
              <a:latin typeface="Proxima Nova"/>
              <a:ea typeface="Proxima Nova"/>
              <a:cs typeface="Proxima Nova"/>
              <a:sym typeface="Proxima Nova"/>
            </a:endParaRPr>
          </a:p>
          <a:p>
            <a:pPr marL="0" lvl="0" indent="0" algn="l" rtl="0">
              <a:spcBef>
                <a:spcPts val="1600"/>
              </a:spcBef>
              <a:spcAft>
                <a:spcPts val="0"/>
              </a:spcAft>
              <a:buNone/>
            </a:pPr>
            <a:endParaRPr lang="en" sz="1200" dirty="0">
              <a:latin typeface="Proxima Nova"/>
              <a:ea typeface="Proxima Nova"/>
              <a:cs typeface="Proxima Nova"/>
              <a:sym typeface="Proxima Nova"/>
            </a:endParaRPr>
          </a:p>
          <a:p>
            <a:pPr marL="0" lvl="0" indent="0" algn="l" rtl="0">
              <a:spcBef>
                <a:spcPts val="1600"/>
              </a:spcBef>
              <a:spcAft>
                <a:spcPts val="0"/>
              </a:spcAft>
              <a:buNone/>
            </a:pPr>
            <a:r>
              <a:rPr lang="en" sz="1200" dirty="0">
                <a:latin typeface="Proxima Nova"/>
                <a:ea typeface="Proxima Nova"/>
                <a:cs typeface="Proxima Nova"/>
                <a:sym typeface="Proxima Nova"/>
              </a:rPr>
              <a:t>Remember, you can always pause or repeat a slide and there will be moments where we will ask you to think about and reflect on key terms. You can also find captioning located in the notes section below each slide. Now, let’s go to the next slide to explore more of the Park! </a:t>
            </a:r>
            <a:endParaRPr sz="1200" dirty="0">
              <a:latin typeface="Proxima Nova"/>
              <a:ea typeface="Proxima Nova"/>
              <a:cs typeface="Proxima Nova"/>
              <a:sym typeface="Proxima Nov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a910735f07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a910735f0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Proxima Nova"/>
                <a:ea typeface="Proxima Nova"/>
                <a:cs typeface="Proxima Nova"/>
                <a:sym typeface="Proxima Nova"/>
              </a:rPr>
              <a:t>There</a:t>
            </a:r>
            <a:r>
              <a:rPr lang="en-US" sz="1200" baseline="0" dirty="0">
                <a:latin typeface="Proxima Nova"/>
                <a:ea typeface="Proxima Nova"/>
                <a:cs typeface="Proxima Nova"/>
                <a:sym typeface="Proxima Nova"/>
              </a:rPr>
              <a:t> are many different water quality parameters to consider! Go to https://www.hrecos.org/ to check out current conditions on the Hudson River.</a:t>
            </a:r>
            <a:endParaRPr sz="1200" dirty="0">
              <a:latin typeface="Proxima Nova"/>
              <a:ea typeface="Proxima Nova"/>
              <a:cs typeface="Proxima Nova"/>
              <a:sym typeface="Proxima Nova"/>
            </a:endParaRPr>
          </a:p>
        </p:txBody>
      </p:sp>
    </p:spTree>
    <p:extLst>
      <p:ext uri="{BB962C8B-B14F-4D97-AF65-F5344CB8AC3E}">
        <p14:creationId xmlns:p14="http://schemas.microsoft.com/office/powerpoint/2010/main" val="170083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571825c39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9571825c39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Open captions are provided within this video.</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dirty="0">
              <a:solidFill>
                <a:schemeClr val="dk1"/>
              </a:solidFill>
              <a:latin typeface="Proxima Nova"/>
              <a:ea typeface="Proxima Nova"/>
              <a:cs typeface="Proxima Nova"/>
              <a:sym typeface="Proxima Nova"/>
            </a:endParaRPr>
          </a:p>
          <a:p>
            <a:pPr marL="0" lvl="0" indent="0" algn="l" rtl="0">
              <a:lnSpc>
                <a:spcPct val="115000"/>
              </a:lnSpc>
              <a:spcBef>
                <a:spcPts val="600"/>
              </a:spcBef>
              <a:spcAft>
                <a:spcPts val="0"/>
              </a:spcAft>
              <a:buNone/>
            </a:pPr>
            <a:endParaRPr sz="1200" dirty="0">
              <a:solidFill>
                <a:srgbClr val="263238"/>
              </a:solidFill>
              <a:latin typeface="Proxima Nova"/>
              <a:ea typeface="Proxima Nova"/>
              <a:cs typeface="Proxima Nova"/>
              <a:sym typeface="Proxima Nov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910735f07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a910735f07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Proxima Nova"/>
                <a:ea typeface="Proxima Nova"/>
                <a:cs typeface="Proxima Nova"/>
                <a:sym typeface="Proxima Nova"/>
              </a:rPr>
              <a:t>Video Caption:</a:t>
            </a:r>
            <a:endParaRPr sz="1200" dirty="0">
              <a:latin typeface="Proxima Nova"/>
              <a:ea typeface="Proxima Nova"/>
              <a:cs typeface="Proxima Nova"/>
              <a:sym typeface="Proxima Nova"/>
            </a:endParaRPr>
          </a:p>
          <a:p>
            <a:pPr marL="0" lvl="0" indent="0" algn="l" rtl="0">
              <a:spcBef>
                <a:spcPts val="0"/>
              </a:spcBef>
              <a:spcAft>
                <a:spcPts val="0"/>
              </a:spcAft>
              <a:buNone/>
            </a:pPr>
            <a:endParaRPr dirty="0"/>
          </a:p>
          <a:p>
            <a:pPr marL="0" lvl="0" indent="0" algn="l" rtl="0">
              <a:lnSpc>
                <a:spcPct val="115000"/>
              </a:lnSpc>
              <a:spcBef>
                <a:spcPts val="600"/>
              </a:spcBef>
              <a:spcAft>
                <a:spcPts val="0"/>
              </a:spcAft>
              <a:buNone/>
            </a:pPr>
            <a:r>
              <a:rPr lang="en" sz="1200" dirty="0">
                <a:solidFill>
                  <a:schemeClr val="dk1"/>
                </a:solidFill>
                <a:latin typeface="Proxima Nova"/>
                <a:ea typeface="Proxima Nova"/>
                <a:cs typeface="Proxima Nova"/>
                <a:sym typeface="Proxima Nova"/>
              </a:rPr>
              <a:t>Let’s check your understanding, what is salinity a measurement of? Well, it’s the </a:t>
            </a:r>
            <a:r>
              <a:rPr lang="en" sz="1200" dirty="0">
                <a:solidFill>
                  <a:srgbClr val="333333"/>
                </a:solidFill>
                <a:latin typeface="Proxima Nova"/>
                <a:ea typeface="Proxima Nova"/>
                <a:cs typeface="Proxima Nova"/>
                <a:sym typeface="Proxima Nova"/>
              </a:rPr>
              <a:t>amount of salt dissolved in water and since the Estuary is brackish, we will always see some level of salinity.</a:t>
            </a:r>
            <a:r>
              <a:rPr lang="en" sz="1200" dirty="0">
                <a:solidFill>
                  <a:schemeClr val="dk1"/>
                </a:solidFill>
                <a:latin typeface="Proxima Nova"/>
                <a:ea typeface="Proxima Nova"/>
                <a:cs typeface="Proxima Nova"/>
                <a:sym typeface="Proxima Nova"/>
              </a:rPr>
              <a:t> If you remember, Olivia showed us how to measure salinity using a hydrometer, pictured here on the right, which measures salinity in a liquid through </a:t>
            </a:r>
            <a:r>
              <a:rPr lang="en" sz="1200" dirty="0">
                <a:solidFill>
                  <a:srgbClr val="333333"/>
                </a:solidFill>
                <a:latin typeface="Proxima Nova"/>
                <a:ea typeface="Proxima Nova"/>
                <a:cs typeface="Proxima Nova"/>
                <a:sym typeface="Proxima Nova"/>
              </a:rPr>
              <a:t>density.  Density is about how closely packed the molecules of a substance are.  Water with salt is going to be more dense than freshwater because salt molecules have been dissolved into the same amount water. Brackish water salinity is somewhere in between the salinity of freshwater areas and the ocean and can increase or decrease depending on the season, weather and other factors.   </a:t>
            </a:r>
            <a:endParaRPr sz="1200" dirty="0">
              <a:solidFill>
                <a:srgbClr val="333333"/>
              </a:solidFill>
              <a:latin typeface="Proxima Nova"/>
              <a:ea typeface="Proxima Nova"/>
              <a:cs typeface="Proxima Nova"/>
              <a:sym typeface="Proxima Nova"/>
            </a:endParaRPr>
          </a:p>
          <a:p>
            <a:pPr marL="0" lvl="0" indent="0" algn="l" rtl="0">
              <a:lnSpc>
                <a:spcPct val="115000"/>
              </a:lnSpc>
              <a:spcBef>
                <a:spcPts val="600"/>
              </a:spcBef>
              <a:spcAft>
                <a:spcPts val="0"/>
              </a:spcAft>
              <a:buNone/>
            </a:pPr>
            <a:r>
              <a:rPr lang="en" sz="1200" dirty="0">
                <a:solidFill>
                  <a:srgbClr val="333333"/>
                </a:solidFill>
                <a:latin typeface="Proxima Nova"/>
                <a:ea typeface="Proxima Nova"/>
                <a:cs typeface="Proxima Nova"/>
                <a:sym typeface="Proxima Nova"/>
              </a:rPr>
              <a:t>We’re going to now visit Toland and his microscope to take a look closer look at a single drop of that brackish water.</a:t>
            </a:r>
            <a:endParaRPr sz="1200" dirty="0">
              <a:solidFill>
                <a:srgbClr val="333333"/>
              </a:solidFill>
              <a:latin typeface="Proxima Nova"/>
              <a:ea typeface="Proxima Nova"/>
              <a:cs typeface="Proxima Nova"/>
              <a:sym typeface="Proxima Nov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910735f07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910735f07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Open captions are provided within this video.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9b524d2c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9b524d2c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dirty="0">
                <a:latin typeface="Proxima Nova"/>
                <a:ea typeface="Proxima Nova"/>
                <a:cs typeface="Proxima Nova"/>
                <a:sym typeface="Proxima Nova"/>
              </a:rPr>
              <a:t>Video Caption:</a:t>
            </a:r>
            <a:endParaRPr sz="1200" dirty="0">
              <a:solidFill>
                <a:srgbClr val="263238"/>
              </a:solidFill>
              <a:latin typeface="Proxima Nova"/>
              <a:ea typeface="Proxima Nova"/>
              <a:cs typeface="Proxima Nova"/>
              <a:sym typeface="Proxima Nova"/>
            </a:endParaRPr>
          </a:p>
          <a:p>
            <a:pPr marL="0" lvl="0" indent="0" algn="l" rtl="0">
              <a:lnSpc>
                <a:spcPct val="115000"/>
              </a:lnSpc>
              <a:spcBef>
                <a:spcPts val="600"/>
              </a:spcBef>
              <a:spcAft>
                <a:spcPts val="0"/>
              </a:spcAft>
              <a:buNone/>
            </a:pPr>
            <a:endParaRPr lang="en" sz="1200" dirty="0">
              <a:solidFill>
                <a:srgbClr val="263238"/>
              </a:solidFill>
              <a:latin typeface="Proxima Nova"/>
              <a:ea typeface="Proxima Nova"/>
              <a:cs typeface="Proxima Nova"/>
              <a:sym typeface="Proxima Nova"/>
            </a:endParaRPr>
          </a:p>
          <a:p>
            <a:pPr marL="0" lvl="0" indent="0" algn="l" rtl="0">
              <a:lnSpc>
                <a:spcPct val="115000"/>
              </a:lnSpc>
              <a:spcBef>
                <a:spcPts val="600"/>
              </a:spcBef>
              <a:spcAft>
                <a:spcPts val="0"/>
              </a:spcAft>
              <a:buNone/>
            </a:pPr>
            <a:r>
              <a:rPr lang="en" sz="1200" dirty="0">
                <a:solidFill>
                  <a:srgbClr val="263238"/>
                </a:solidFill>
                <a:latin typeface="Proxima Nova"/>
                <a:ea typeface="Proxima Nova"/>
                <a:cs typeface="Proxima Nova"/>
                <a:sym typeface="Proxima Nova"/>
              </a:rPr>
              <a:t>An estuary is a biodiverse environment that supports a variety of living organisms. In addition to food sources and habitat, estuaries offer a range of water conditions that support different species. As seasons change, the conditions in the water change too, so we usually see different species at different times of year. When the River’s salinity increases, we are more likely to see marine (ocean dwelling) species that can tolerate higher salt concentrations. In the winter and spring when the salinity is low, we are more likely to see freshwater species that cannot live in salty water. Other factors like pollution and temperature changes also influence wildlife present in the Estuary. </a:t>
            </a:r>
            <a:r>
              <a:rPr lang="en" sz="1200" dirty="0">
                <a:solidFill>
                  <a:srgbClr val="333333"/>
                </a:solidFill>
                <a:latin typeface="Proxima Nova"/>
                <a:ea typeface="Proxima Nova"/>
                <a:cs typeface="Proxima Nova"/>
                <a:sym typeface="Proxima Nova"/>
              </a:rPr>
              <a:t> For example, blue crabs are active during the summer when the water is warm, but they hibernate during the winter when the water becomes cold. On the other hand, when seahorses in the river start to get too cold, they migrate out of the Estuary to deeper, warmer waters. </a:t>
            </a:r>
            <a:endParaRPr sz="1200" dirty="0">
              <a:solidFill>
                <a:srgbClr val="333333"/>
              </a:solidFill>
              <a:latin typeface="Proxima Nova"/>
              <a:ea typeface="Proxima Nova"/>
              <a:cs typeface="Proxima Nova"/>
              <a:sym typeface="Proxima Nova"/>
            </a:endParaRPr>
          </a:p>
          <a:p>
            <a:pPr marL="0" lvl="0" indent="0" algn="l" rtl="0">
              <a:lnSpc>
                <a:spcPct val="115000"/>
              </a:lnSpc>
              <a:spcBef>
                <a:spcPts val="600"/>
              </a:spcBef>
              <a:spcAft>
                <a:spcPts val="0"/>
              </a:spcAft>
              <a:buNone/>
            </a:pPr>
            <a:endParaRPr lang="en" sz="1200" dirty="0">
              <a:solidFill>
                <a:srgbClr val="333333"/>
              </a:solidFill>
              <a:latin typeface="Proxima Nova"/>
              <a:ea typeface="Proxima Nova"/>
              <a:cs typeface="Proxima Nova"/>
              <a:sym typeface="Proxima Nova"/>
            </a:endParaRPr>
          </a:p>
          <a:p>
            <a:pPr marL="0" lvl="0" indent="0" algn="l" rtl="0">
              <a:lnSpc>
                <a:spcPct val="115000"/>
              </a:lnSpc>
              <a:spcBef>
                <a:spcPts val="600"/>
              </a:spcBef>
              <a:spcAft>
                <a:spcPts val="0"/>
              </a:spcAft>
              <a:buNone/>
            </a:pPr>
            <a:r>
              <a:rPr lang="en" sz="1200" dirty="0">
                <a:solidFill>
                  <a:srgbClr val="333333"/>
                </a:solidFill>
                <a:latin typeface="Proxima Nova"/>
                <a:ea typeface="Proxima Nova"/>
                <a:cs typeface="Proxima Nova"/>
                <a:sym typeface="Proxima Nova"/>
              </a:rPr>
              <a:t>As Hudson River scientists, we test a variety of water quality conditions including temperature, dissolved oxygen, turbidity and salinity. You can check out real-time Hudson River conditions by clicking on the link that’s on this slide here.</a:t>
            </a:r>
            <a:endParaRPr sz="1200" dirty="0">
              <a:solidFill>
                <a:srgbClr val="333333"/>
              </a:solidFill>
              <a:latin typeface="Proxima Nova"/>
              <a:ea typeface="Proxima Nova"/>
              <a:cs typeface="Proxima Nova"/>
              <a:sym typeface="Proxima Nova"/>
            </a:endParaRPr>
          </a:p>
          <a:p>
            <a:pPr marL="0" lvl="0" indent="0" algn="l" rtl="0">
              <a:lnSpc>
                <a:spcPct val="115000"/>
              </a:lnSpc>
              <a:spcBef>
                <a:spcPts val="600"/>
              </a:spcBef>
              <a:spcAft>
                <a:spcPts val="0"/>
              </a:spcAft>
              <a:buNone/>
            </a:pPr>
            <a:endParaRPr lang="en" sz="1200" dirty="0">
              <a:solidFill>
                <a:srgbClr val="333333"/>
              </a:solidFill>
              <a:latin typeface="Proxima Nova"/>
              <a:ea typeface="Proxima Nova"/>
              <a:cs typeface="Proxima Nova"/>
              <a:sym typeface="Proxima Nova"/>
            </a:endParaRPr>
          </a:p>
          <a:p>
            <a:pPr marL="0" lvl="0" indent="0" algn="l" rtl="0">
              <a:lnSpc>
                <a:spcPct val="115000"/>
              </a:lnSpc>
              <a:spcBef>
                <a:spcPts val="600"/>
              </a:spcBef>
              <a:spcAft>
                <a:spcPts val="0"/>
              </a:spcAft>
              <a:buNone/>
            </a:pPr>
            <a:r>
              <a:rPr lang="en" sz="1200" dirty="0">
                <a:solidFill>
                  <a:srgbClr val="333333"/>
                </a:solidFill>
                <a:latin typeface="Proxima Nova"/>
                <a:ea typeface="Proxima Nova"/>
                <a:cs typeface="Proxima Nova"/>
                <a:sym typeface="Proxima Nova"/>
              </a:rPr>
              <a:t>Now let’s take a second to pause and take a second to think: </a:t>
            </a:r>
            <a:r>
              <a:rPr lang="en" sz="1200" dirty="0">
                <a:solidFill>
                  <a:schemeClr val="dk1"/>
                </a:solidFill>
                <a:latin typeface="Proxima Nova"/>
                <a:ea typeface="Proxima Nova"/>
                <a:cs typeface="Proxima Nova"/>
                <a:sym typeface="Proxima Nova"/>
              </a:rPr>
              <a:t>What other factors can influence the health of the Estuary?</a:t>
            </a:r>
            <a:endParaRPr sz="1200" dirty="0">
              <a:latin typeface="Proxima Nova"/>
              <a:ea typeface="Proxima Nova"/>
              <a:cs typeface="Proxima Nova"/>
              <a:sym typeface="Proxima Nov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30d626c6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30d626c6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Proxima Nova"/>
                <a:ea typeface="Proxima Nova"/>
                <a:cs typeface="Proxima Nova"/>
                <a:sym typeface="Proxima Nova"/>
              </a:rPr>
              <a:t>Let’s talk</a:t>
            </a:r>
            <a:r>
              <a:rPr lang="en" sz="1200" baseline="0" dirty="0">
                <a:latin typeface="Proxima Nova"/>
                <a:ea typeface="Proxima Nova"/>
                <a:cs typeface="Proxima Nova"/>
                <a:sym typeface="Proxima Nova"/>
              </a:rPr>
              <a:t> about</a:t>
            </a:r>
            <a:r>
              <a:rPr lang="en" sz="1200" dirty="0">
                <a:latin typeface="Proxima Nova"/>
                <a:ea typeface="Proxima Nova"/>
                <a:cs typeface="Proxima Nova"/>
                <a:sym typeface="Proxima Nova"/>
              </a:rPr>
              <a:t> human impacts on the next slide!</a:t>
            </a:r>
            <a:endParaRPr sz="1200" dirty="0">
              <a:latin typeface="Proxima Nova"/>
              <a:ea typeface="Proxima Nova"/>
              <a:cs typeface="Proxima Nova"/>
              <a:sym typeface="Proxima Nov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571825c3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571825c3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dirty="0">
                <a:latin typeface="Proxima Nova"/>
                <a:ea typeface="Proxima Nova"/>
                <a:cs typeface="Proxima Nova"/>
                <a:sym typeface="Proxima Nova"/>
              </a:rPr>
              <a:t>Video Caption:</a:t>
            </a:r>
          </a:p>
          <a:p>
            <a:pPr marL="0" lvl="0" indent="0" algn="l" rtl="0">
              <a:lnSpc>
                <a:spcPct val="115000"/>
              </a:lnSpc>
              <a:spcBef>
                <a:spcPts val="600"/>
              </a:spcBef>
              <a:spcAft>
                <a:spcPts val="0"/>
              </a:spcAft>
              <a:buNone/>
            </a:pPr>
            <a:endParaRPr sz="1200" dirty="0">
              <a:latin typeface="Proxima Nova"/>
              <a:ea typeface="Proxima Nova"/>
              <a:cs typeface="Proxima Nova"/>
              <a:sym typeface="Proxima Nova"/>
            </a:endParaRPr>
          </a:p>
          <a:p>
            <a:pPr marL="0" lvl="0" indent="0" algn="l" rtl="0">
              <a:lnSpc>
                <a:spcPct val="115000"/>
              </a:lnSpc>
              <a:spcBef>
                <a:spcPts val="600"/>
              </a:spcBef>
              <a:spcAft>
                <a:spcPts val="0"/>
              </a:spcAft>
              <a:buNone/>
            </a:pPr>
            <a:r>
              <a:rPr lang="en" sz="1200" dirty="0">
                <a:latin typeface="Proxima Nova"/>
                <a:ea typeface="Proxima Nova"/>
                <a:cs typeface="Proxima Nova"/>
                <a:sym typeface="Proxima Nova"/>
              </a:rPr>
              <a:t>Here, we see an image of the Elevated West Side Highway in the early 1970s before it collapsed. Believe it or not, this is what Hudson River Park used to look like. In this picture we can see some of the ways that this local shoreline and human activities might have been affecting the River. For example, we can see that this shoreline was basically one big highway. That means that some of the pollution we usually see on highways, like oil from cars or litter, might find their way into the River. We can also see lots of shipping piers reaching out from the city into the water, which could potentially impact available habitat in the River for certain species, especially as boats move in and out of the area. Another big thing that we can notice in this photo is that the air looks really funky: it has this gray, greenish, yellowish color to it. That is because air pollution was so bad at the time, you could see it. Even though this smog might not go directly into the water, this level of air pollution, as well as emissions of greenhouse gases, can still have big effects on aquatic environments.  </a:t>
            </a:r>
            <a:endParaRPr sz="1200" dirty="0">
              <a:latin typeface="Proxima Nova"/>
              <a:ea typeface="Proxima Nova"/>
              <a:cs typeface="Proxima Nova"/>
              <a:sym typeface="Proxima Nova"/>
            </a:endParaRPr>
          </a:p>
          <a:p>
            <a:pPr marL="0" lvl="0" indent="0" algn="l" rtl="0">
              <a:lnSpc>
                <a:spcPct val="115000"/>
              </a:lnSpc>
              <a:spcBef>
                <a:spcPts val="600"/>
              </a:spcBef>
              <a:spcAft>
                <a:spcPts val="0"/>
              </a:spcAft>
              <a:buNone/>
            </a:pPr>
            <a:endParaRPr sz="1200" dirty="0">
              <a:solidFill>
                <a:srgbClr val="273F68"/>
              </a:solidFill>
              <a:latin typeface="Proxima Nova"/>
              <a:ea typeface="Proxima Nova"/>
              <a:cs typeface="Proxima Nova"/>
              <a:sym typeface="Proxima Nov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a910735f07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a910735f07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4285F4"/>
              </a:buClr>
              <a:buSzPts val="1100"/>
              <a:buFont typeface="Arial"/>
              <a:buNone/>
            </a:pPr>
            <a:r>
              <a:rPr lang="en" sz="1200">
                <a:latin typeface="Proxima Nova"/>
                <a:ea typeface="Proxima Nova"/>
                <a:cs typeface="Proxima Nova"/>
                <a:sym typeface="Proxima Nova"/>
              </a:rPr>
              <a:t>Open captions are provided within this video.</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b30d626c6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b30d626c6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latin typeface="Proxima Nova"/>
                <a:ea typeface="Proxima Nova"/>
                <a:cs typeface="Proxima Nova"/>
                <a:sym typeface="Proxima Nova"/>
              </a:rPr>
              <a:t>Video Caption:</a:t>
            </a:r>
            <a:endParaRPr sz="1200" dirty="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dirty="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dirty="0">
                <a:latin typeface="Proxima Nova"/>
                <a:ea typeface="Proxima Nova"/>
                <a:cs typeface="Proxima Nova"/>
                <a:sym typeface="Proxima Nova"/>
              </a:rPr>
              <a:t>Hudson River Park’s River Project works to restore Estuary habitat through a number of different research projects, some of which we shared with you in this presentation. We involve the community in monitoring water quality, marine debris and other variables in urban ecology in order to help inform policies that protect and restore wildlife and natural resources on local and national levels. We look forward to meeting you soon so that we can share more of the science within the River and take a deeper dive into some of the topics  that we talked about today. On the next slide, you’ll find questions that you can answer either by yourself or with your group to reflect on your impact on the Hudson River. </a:t>
            </a:r>
            <a:endParaRPr sz="1200" dirty="0">
              <a:latin typeface="Proxima Nova"/>
              <a:ea typeface="Proxima Nova"/>
              <a:cs typeface="Proxima Nova"/>
              <a:sym typeface="Proxima Nov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593c4df7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593c4df7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Share your reflection with us! Email your group’s thoughts to: </a:t>
            </a:r>
            <a:r>
              <a:rPr lang="en" sz="1200" u="sng">
                <a:solidFill>
                  <a:schemeClr val="hlink"/>
                </a:solidFill>
                <a:latin typeface="Proxima Nova"/>
                <a:ea typeface="Proxima Nova"/>
                <a:cs typeface="Proxima Nova"/>
                <a:sym typeface="Proxima Nova"/>
                <a:hlinkClick r:id="rId3"/>
              </a:rPr>
              <a:t>education@hrpt.ny.gov</a:t>
            </a:r>
            <a:r>
              <a:rPr lang="en" sz="1200">
                <a:latin typeface="Proxima Nova"/>
                <a:ea typeface="Proxima Nova"/>
                <a:cs typeface="Proxima Nova"/>
                <a:sym typeface="Proxima Nova"/>
              </a:rPr>
              <a:t> </a:t>
            </a:r>
            <a:endParaRPr sz="1200">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9b524a964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9b524a964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latin typeface="Proxima Nova"/>
                <a:ea typeface="Proxima Nova"/>
                <a:cs typeface="Proxima Nova"/>
                <a:sym typeface="Proxima Nova"/>
              </a:rPr>
              <a:t>Video Caption:</a:t>
            </a:r>
          </a:p>
          <a:p>
            <a:pPr marL="0" lvl="0" indent="0" algn="l" rtl="0">
              <a:lnSpc>
                <a:spcPct val="115000"/>
              </a:lnSpc>
              <a:spcBef>
                <a:spcPts val="0"/>
              </a:spcBef>
              <a:spcAft>
                <a:spcPts val="0"/>
              </a:spcAft>
              <a:buNone/>
            </a:pPr>
            <a:endParaRPr sz="1200" dirty="0">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r>
              <a:rPr lang="en" sz="1200" dirty="0">
                <a:latin typeface="Proxima Nova"/>
                <a:ea typeface="Proxima Nova"/>
                <a:cs typeface="Proxima Nova"/>
                <a:sym typeface="Proxima Nova"/>
              </a:rPr>
              <a:t>All right, let's get started by introducing you to Hudson River Park! As you can see on the map to the right, we are located on the West side of Manhattan, from Chambers St to West 59th St. Much of the Park is actually water, there is 400 acres of the Estuarine Sanctuary, a protected habitat. What's also unique about our Park is the piers that provide habitat for all kinds of wildlife! This is what we will study and learn about today: the ecology of the Hudson River Estuary. Ecology is the study of the relationship between living organisms and their environment. </a:t>
            </a:r>
            <a:endParaRPr sz="1200" dirty="0">
              <a:latin typeface="Proxima Nova"/>
              <a:ea typeface="Proxima Nova"/>
              <a:cs typeface="Proxima Nova"/>
              <a:sym typeface="Proxima Nova"/>
            </a:endParaRPr>
          </a:p>
          <a:p>
            <a:pPr marL="0" lvl="0" indent="0" algn="l" rtl="0">
              <a:lnSpc>
                <a:spcPct val="115000"/>
              </a:lnSpc>
              <a:spcBef>
                <a:spcPts val="1600"/>
              </a:spcBef>
              <a:spcAft>
                <a:spcPts val="1600"/>
              </a:spcAft>
              <a:buNone/>
            </a:pPr>
            <a:r>
              <a:rPr lang="en" sz="1200" dirty="0">
                <a:latin typeface="Proxima Nova"/>
                <a:ea typeface="Proxima Nova"/>
                <a:cs typeface="Proxima Nova"/>
                <a:sym typeface="Proxima Nova"/>
              </a:rPr>
              <a:t>Click to the next slide to “Pause and Think” about an example of a </a:t>
            </a:r>
            <a:r>
              <a:rPr lang="en" sz="1200" b="1" dirty="0">
                <a:latin typeface="Proxima Nova"/>
                <a:ea typeface="Proxima Nova"/>
                <a:cs typeface="Proxima Nova"/>
                <a:sym typeface="Proxima Nova"/>
              </a:rPr>
              <a:t>habitat </a:t>
            </a:r>
            <a:r>
              <a:rPr lang="en" sz="1200" dirty="0">
                <a:latin typeface="Proxima Nova"/>
                <a:ea typeface="Proxima Nova"/>
                <a:cs typeface="Proxima Nova"/>
                <a:sym typeface="Proxima Nova"/>
              </a:rPr>
              <a:t>and  what makes up an </a:t>
            </a:r>
            <a:r>
              <a:rPr lang="en" sz="1200" b="1" dirty="0">
                <a:latin typeface="Proxima Nova"/>
                <a:ea typeface="Proxima Nova"/>
                <a:cs typeface="Proxima Nova"/>
                <a:sym typeface="Proxima Nova"/>
              </a:rPr>
              <a:t>estuary</a:t>
            </a:r>
            <a:r>
              <a:rPr lang="en" sz="1200" dirty="0">
                <a:latin typeface="Proxima Nova"/>
                <a:ea typeface="Proxima Nova"/>
                <a:cs typeface="Proxima Nova"/>
                <a:sym typeface="Proxima Nova"/>
              </a:rPr>
              <a:t>. </a:t>
            </a:r>
            <a:endParaRPr sz="700" dirty="0">
              <a:latin typeface="Proxima Nova"/>
              <a:ea typeface="Proxima Nova"/>
              <a:cs typeface="Proxima Nova"/>
              <a:sym typeface="Proxima Nov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9b524d2cb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9b524d2cb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Proxima Nova"/>
                <a:ea typeface="Proxima Nova"/>
                <a:cs typeface="Proxima Nova"/>
                <a:sym typeface="Proxima Nova"/>
              </a:rPr>
              <a:t>Video Caption:</a:t>
            </a:r>
          </a:p>
          <a:p>
            <a:pPr marL="0" lvl="0" indent="0" algn="l" rtl="0">
              <a:spcBef>
                <a:spcPts val="0"/>
              </a:spcBef>
              <a:spcAft>
                <a:spcPts val="0"/>
              </a:spcAft>
              <a:buNone/>
            </a:pPr>
            <a:endParaRPr lang="en-US" sz="1200" b="0" i="0" u="none" strike="noStrike" cap="none" dirty="0">
              <a:solidFill>
                <a:srgbClr val="000000"/>
              </a:solidFill>
              <a:effectLst/>
              <a:latin typeface="Proxima Nova"/>
              <a:ea typeface="Arial"/>
              <a:cs typeface="Arial"/>
              <a:sym typeface="Proxima Nova"/>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Thanks for clicking through this with us! We hope this gives you some good background knowledge about the Hudson River. Feel free to write down any questions you have, and we’ll do our best to answer them when we meet for our virtual field trip. </a:t>
            </a:r>
            <a:r>
              <a:rPr lang="en-US" sz="12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For more information about Hudson River Park and the Hudson River, click “Explore” and “Learn” on this slide.</a:t>
            </a:r>
            <a:r>
              <a:rPr lang="en-US" sz="1200" b="0" i="0" u="none" strike="noStrike" cap="none" baseline="0" dirty="0">
                <a:solidFill>
                  <a:srgbClr val="000000"/>
                </a:solidFill>
                <a:effectLst/>
                <a:latin typeface="Arial"/>
                <a:ea typeface="Arial"/>
                <a:cs typeface="Arial"/>
                <a:sym typeface="Arial"/>
              </a:rPr>
              <a:t> </a:t>
            </a:r>
          </a:p>
          <a:p>
            <a:pPr marL="0" lvl="0" indent="0" algn="l" rtl="0">
              <a:spcBef>
                <a:spcPts val="0"/>
              </a:spcBef>
              <a:spcAft>
                <a:spcPts val="0"/>
              </a:spcAft>
              <a:buNone/>
            </a:pPr>
            <a:endParaRPr lang="en-US" sz="1200" b="0" i="0" u="none" strike="noStrike" cap="none" baseline="0"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Please click the “survey” link to let us know how what you thought.</a:t>
            </a:r>
            <a:r>
              <a:rPr lang="en-US" sz="12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We look forward to meeting you all virtually soon! </a:t>
            </a:r>
            <a:br>
              <a:rPr lang="en-US" sz="1200" dirty="0"/>
            </a:br>
            <a:endParaRPr sz="1200" dirty="0">
              <a:latin typeface="Proxima Nova"/>
              <a:ea typeface="Proxima Nova"/>
              <a:cs typeface="Proxima Nova"/>
              <a:sym typeface="Proxima Nov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a910735f07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a910735f0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Answers on the next slide!</a:t>
            </a:r>
            <a:endParaRPr sz="1200">
              <a:latin typeface="Proxima Nova"/>
              <a:ea typeface="Proxima Nova"/>
              <a:cs typeface="Proxima Nova"/>
              <a:sym typeface="Proxima Nov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a910735f0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a910735f0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0"/>
              </a:spcAft>
              <a:buClr>
                <a:schemeClr val="dk1"/>
              </a:buClr>
              <a:buSzPts val="1100"/>
              <a:buFont typeface="Arial"/>
              <a:buNone/>
            </a:pPr>
            <a:r>
              <a:rPr lang="en" sz="1200" dirty="0">
                <a:latin typeface="Proxima Nova"/>
                <a:ea typeface="Proxima Nova"/>
                <a:cs typeface="Proxima Nova"/>
                <a:sym typeface="Proxima Nova"/>
              </a:rPr>
              <a:t>Video Caption:</a:t>
            </a:r>
          </a:p>
          <a:p>
            <a:pPr marL="0" lvl="0" indent="0" algn="l" rtl="0">
              <a:lnSpc>
                <a:spcPct val="115000"/>
              </a:lnSpc>
              <a:spcBef>
                <a:spcPts val="1600"/>
              </a:spcBef>
              <a:spcAft>
                <a:spcPts val="0"/>
              </a:spcAft>
              <a:buClr>
                <a:schemeClr val="dk1"/>
              </a:buClr>
              <a:buSzPts val="1100"/>
              <a:buFont typeface="Arial"/>
              <a:buNone/>
            </a:pPr>
            <a:endParaRPr sz="1200" dirty="0">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r>
              <a:rPr lang="en" sz="1200" dirty="0">
                <a:latin typeface="Proxima Nova"/>
                <a:ea typeface="Proxima Nova"/>
                <a:cs typeface="Proxima Nova"/>
                <a:sym typeface="Proxima Nova"/>
              </a:rPr>
              <a:t>If you look at the image on the right, you can see examples of native species that pile fields are able to support under the surface of the Estuary. An Estuary is an environment where a freshwater source connects with the ocean, creating a brackish mixture as the water moves from currents and tides. Estuaries therefore are a unique, nutrient rich habitat that supports great biodiversity. Fish, birds, crustaceans, plankton and more all call this Estuary their natural home. Take a pause here to take a closer look at the image, notice the different vertical zones of the water column and see if you can identify any familiar organisms! You can also find the link to the poster in the notes below. Now, let’s travel over to Hudson River Park and explore the Estuary!</a:t>
            </a:r>
            <a:endParaRPr sz="1200" dirty="0">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endParaRPr sz="1200" dirty="0">
              <a:solidFill>
                <a:srgbClr val="666666"/>
              </a:solidFill>
              <a:latin typeface="Proxima Nova"/>
              <a:ea typeface="Proxima Nova"/>
              <a:cs typeface="Proxima Nova"/>
              <a:sym typeface="Proxima Nova"/>
            </a:endParaRPr>
          </a:p>
          <a:p>
            <a:pPr marL="0" lvl="0" indent="0" algn="l" rtl="0">
              <a:lnSpc>
                <a:spcPct val="115000"/>
              </a:lnSpc>
              <a:spcBef>
                <a:spcPts val="0"/>
              </a:spcBef>
              <a:spcAft>
                <a:spcPts val="0"/>
              </a:spcAft>
              <a:buClr>
                <a:srgbClr val="4285F4"/>
              </a:buClr>
              <a:buSzPts val="1100"/>
              <a:buFont typeface="Arial"/>
              <a:buNone/>
            </a:pPr>
            <a:r>
              <a:rPr lang="en-US" sz="1200" dirty="0">
                <a:latin typeface="Proxima Nova"/>
                <a:ea typeface="Proxima Nova"/>
                <a:cs typeface="Proxima Nova"/>
                <a:sym typeface="Proxima Nova"/>
              </a:rPr>
              <a:t>HRPK Life in the Pile Fields Poster: </a:t>
            </a:r>
            <a:r>
              <a:rPr lang="en-US" sz="1200" u="sng" dirty="0">
                <a:solidFill>
                  <a:srgbClr val="1C3AA9"/>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https://hudsonriverpark.org/app/uploads/2020/06/River-Project-HRPK-Life-In-The-Pile-Fields-2020.pdf</a:t>
            </a:r>
            <a:endParaRPr lang="en-US" sz="1200" dirty="0">
              <a:solidFill>
                <a:srgbClr val="666666"/>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endParaRPr lang="en-US" sz="1200" dirty="0">
              <a:latin typeface="Proxima Nova"/>
              <a:ea typeface="Proxima Nova"/>
              <a:cs typeface="Proxima Nova"/>
              <a:sym typeface="Proxima Nova"/>
            </a:endParaRPr>
          </a:p>
          <a:p>
            <a:pPr marL="0" lvl="0" indent="0" algn="l" rtl="0">
              <a:lnSpc>
                <a:spcPct val="115000"/>
              </a:lnSpc>
              <a:spcBef>
                <a:spcPts val="1600"/>
              </a:spcBef>
              <a:spcAft>
                <a:spcPts val="1600"/>
              </a:spcAft>
              <a:buClr>
                <a:schemeClr val="dk1"/>
              </a:buClr>
              <a:buSzPts val="1100"/>
              <a:buFont typeface="Arial"/>
              <a:buNone/>
            </a:pPr>
            <a:endParaRPr sz="1200" dirty="0">
              <a:solidFill>
                <a:srgbClr val="666666"/>
              </a:solidFill>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b524a964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9b524a964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Open captions are provided within this video.</a:t>
            </a:r>
            <a:endParaRPr sz="1200">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97411045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97411045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Proxima Nova"/>
                <a:ea typeface="Proxima Nova"/>
                <a:cs typeface="Proxima Nova"/>
                <a:sym typeface="Proxima Nova"/>
              </a:rPr>
              <a:t>Video Caption:</a:t>
            </a:r>
          </a:p>
          <a:p>
            <a:pPr marL="0" lvl="0" indent="0" algn="l" rtl="0">
              <a:spcBef>
                <a:spcPts val="0"/>
              </a:spcBef>
              <a:spcAft>
                <a:spcPts val="0"/>
              </a:spcAft>
              <a:buNone/>
            </a:pPr>
            <a:endParaRPr lang="en-US" sz="1200" b="0" i="0" u="none" strike="noStrike" cap="none" dirty="0">
              <a:solidFill>
                <a:srgbClr val="000000"/>
              </a:solidFill>
              <a:effectLst/>
              <a:latin typeface="Proxima Nova"/>
              <a:ea typeface="Arial"/>
              <a:cs typeface="Arial"/>
              <a:sym typeface="Proxima Nova"/>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Let’s take a look at this map to gain a better understanding of </a:t>
            </a:r>
            <a:r>
              <a:rPr lang="en-US" sz="1100" b="0" i="1" u="none" strike="noStrike" cap="none" dirty="0">
                <a:solidFill>
                  <a:srgbClr val="000000"/>
                </a:solidFill>
                <a:effectLst/>
                <a:latin typeface="Arial"/>
                <a:ea typeface="Arial"/>
                <a:cs typeface="Arial"/>
                <a:sym typeface="Arial"/>
              </a:rPr>
              <a:t>where</a:t>
            </a:r>
            <a:r>
              <a:rPr lang="en-US" sz="1100" b="0" i="0" u="none" strike="noStrike" cap="none" dirty="0">
                <a:solidFill>
                  <a:srgbClr val="000000"/>
                </a:solidFill>
                <a:effectLst/>
                <a:latin typeface="Arial"/>
                <a:ea typeface="Arial"/>
                <a:cs typeface="Arial"/>
                <a:sym typeface="Arial"/>
              </a:rPr>
              <a:t> the Hudson River is, and how the Hudson River Estuary fits in.</a:t>
            </a:r>
            <a:r>
              <a:rPr lang="en-US" sz="1100" b="0" i="0" u="none" strike="noStrike" cap="none" baseline="0" dirty="0">
                <a:solidFill>
                  <a:srgbClr val="000000"/>
                </a:solidFill>
                <a:effectLst/>
                <a:latin typeface="Arial"/>
                <a:ea typeface="Arial"/>
                <a:cs typeface="Arial"/>
                <a:sym typeface="Arial"/>
              </a:rPr>
              <a:t> </a:t>
            </a:r>
          </a:p>
          <a:p>
            <a:pPr marL="0" lvl="0" indent="0" algn="l" rtl="0">
              <a:spcBef>
                <a:spcPts val="0"/>
              </a:spcBef>
              <a:spcAft>
                <a:spcPts val="0"/>
              </a:spcAft>
              <a:buNone/>
            </a:pPr>
            <a:endParaRPr lang="en-US" sz="1100" b="0" i="0" u="none" strike="noStrike" cap="none" baseline="0"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This is a map of the Hudson River Watershed. This means that whenever it rains or snows in the highlighted regions of the map, that water makes its way into the Hudson River. </a:t>
            </a: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At the very top of the map, circled in orange, you’ll find the </a:t>
            </a:r>
            <a:r>
              <a:rPr lang="en-US" sz="1100" b="1" i="0" u="none" strike="noStrike" cap="none" dirty="0">
                <a:solidFill>
                  <a:srgbClr val="000000"/>
                </a:solidFill>
                <a:effectLst/>
                <a:latin typeface="Arial"/>
                <a:ea typeface="Arial"/>
                <a:cs typeface="Arial"/>
                <a:sym typeface="Arial"/>
              </a:rPr>
              <a:t>source </a:t>
            </a:r>
            <a:r>
              <a:rPr lang="en-US" sz="1100" b="0" i="0" u="none" strike="noStrike" cap="none" dirty="0">
                <a:solidFill>
                  <a:srgbClr val="000000"/>
                </a:solidFill>
                <a:effectLst/>
                <a:latin typeface="Arial"/>
                <a:ea typeface="Arial"/>
                <a:cs typeface="Arial"/>
                <a:sym typeface="Arial"/>
              </a:rPr>
              <a:t>(or the beginning) of the River. This is a body of freshwater called Lake Tear of the Clouds. It’s located on the highest mountain in NY State called Mount Marcy, found within the Adirondack Mountain Range.</a:t>
            </a: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At the bottom of the map, also circled in orange, you’ll find the </a:t>
            </a:r>
            <a:r>
              <a:rPr lang="en-US" sz="1100" b="1" i="0" u="none" strike="noStrike" cap="none" dirty="0">
                <a:solidFill>
                  <a:srgbClr val="000000"/>
                </a:solidFill>
                <a:effectLst/>
                <a:latin typeface="Arial"/>
                <a:ea typeface="Arial"/>
                <a:cs typeface="Arial"/>
                <a:sym typeface="Arial"/>
              </a:rPr>
              <a:t>mouth </a:t>
            </a:r>
            <a:r>
              <a:rPr lang="en-US" sz="1100" b="0" i="0" u="none" strike="noStrike" cap="none" dirty="0">
                <a:solidFill>
                  <a:srgbClr val="000000"/>
                </a:solidFill>
                <a:effectLst/>
                <a:latin typeface="Arial"/>
                <a:ea typeface="Arial"/>
                <a:cs typeface="Arial"/>
                <a:sym typeface="Arial"/>
              </a:rPr>
              <a:t>(or the opening) of the Hudson River. The River’s end opens into the Atlantic Ocean, which is a body of saltwater. </a:t>
            </a: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From the source of the Hudson River to the mouth, the River runs for 315 miles!</a:t>
            </a: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As we mentioned before, when freshwater and saltwater mix, we get </a:t>
            </a:r>
            <a:r>
              <a:rPr lang="en-US" sz="1100" b="1" i="0" u="none" strike="noStrike" cap="none" dirty="0">
                <a:solidFill>
                  <a:srgbClr val="000000"/>
                </a:solidFill>
                <a:effectLst/>
                <a:latin typeface="Arial"/>
                <a:ea typeface="Arial"/>
                <a:cs typeface="Arial"/>
                <a:sym typeface="Arial"/>
              </a:rPr>
              <a:t>brackish water, </a:t>
            </a:r>
            <a:r>
              <a:rPr lang="en-US" sz="1100" b="0" i="0" u="none" strike="noStrike" cap="none" dirty="0">
                <a:solidFill>
                  <a:srgbClr val="000000"/>
                </a:solidFill>
                <a:effectLst/>
                <a:latin typeface="Arial"/>
                <a:ea typeface="Arial"/>
                <a:cs typeface="Arial"/>
                <a:sym typeface="Arial"/>
              </a:rPr>
              <a:t>and this type of water creates an environment called an </a:t>
            </a:r>
            <a:r>
              <a:rPr lang="en-US" sz="1100" b="1" i="0" u="none" strike="noStrike" cap="none" dirty="0">
                <a:solidFill>
                  <a:srgbClr val="000000"/>
                </a:solidFill>
                <a:effectLst/>
                <a:latin typeface="Arial"/>
                <a:ea typeface="Arial"/>
                <a:cs typeface="Arial"/>
                <a:sym typeface="Arial"/>
              </a:rPr>
              <a:t>estuary.</a:t>
            </a:r>
            <a:r>
              <a:rPr lang="en-US" sz="1100" b="0" i="0" u="none" strike="noStrike" cap="none" dirty="0">
                <a:solidFill>
                  <a:srgbClr val="000000"/>
                </a:solidFill>
                <a:effectLst/>
                <a:latin typeface="Arial"/>
                <a:ea typeface="Arial"/>
                <a:cs typeface="Arial"/>
                <a:sym typeface="Arial"/>
              </a:rPr>
              <a:t> That’s what we have in nearly half of the Hudson River (153 miles to be more precise). That orange arrow in the middle of the map points to the city of Troy, where Troy Dam is located. </a:t>
            </a: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Between the mouth of the river and Troy, we have brackish water. That’s why we call this stretch of the River the </a:t>
            </a:r>
            <a:r>
              <a:rPr lang="en-US" sz="1100" b="1" i="0" u="none" strike="noStrike" cap="none" dirty="0">
                <a:solidFill>
                  <a:srgbClr val="000000"/>
                </a:solidFill>
                <a:effectLst/>
                <a:latin typeface="Arial"/>
                <a:ea typeface="Arial"/>
                <a:cs typeface="Arial"/>
                <a:sym typeface="Arial"/>
              </a:rPr>
              <a:t>Hudson River Estuary.</a:t>
            </a: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Let’s check your understanding with some questions on the next slide.</a:t>
            </a:r>
            <a:br>
              <a:rPr lang="en-US" sz="1200" dirty="0"/>
            </a:br>
            <a:endParaRPr sz="1200" dirty="0">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9571825c39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9571825c39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How did you do? You can always refer back to the previous slide.</a:t>
            </a:r>
            <a:endParaRPr sz="1200">
              <a:latin typeface="Proxima Nova"/>
              <a:ea typeface="Proxima Nova"/>
              <a:cs typeface="Proxima Nova"/>
              <a:sym typeface="Proxima Nov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910735f07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910735f07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Open captions are provided within this video.</a:t>
            </a:r>
            <a:endParaRPr sz="1800">
              <a:solidFill>
                <a:srgbClr val="666666"/>
              </a:solidFill>
              <a:latin typeface="Proxima Nova"/>
              <a:ea typeface="Proxima Nova"/>
              <a:cs typeface="Proxima Nova"/>
              <a:sym typeface="Proxima Nov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a910735f07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a910735f07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Proxima Nova"/>
                <a:ea typeface="Proxima Nova"/>
                <a:cs typeface="Proxima Nova"/>
                <a:sym typeface="Proxima Nova"/>
              </a:rPr>
              <a:t>Open captions are provided within this video.</a:t>
            </a:r>
          </a:p>
          <a:p>
            <a:pPr marL="0" lvl="0" indent="0" algn="l" rtl="0">
              <a:spcBef>
                <a:spcPts val="0"/>
              </a:spcBef>
              <a:spcAft>
                <a:spcPts val="0"/>
              </a:spcAft>
              <a:buNone/>
            </a:pPr>
            <a:endParaRPr lang="en" sz="1200" dirty="0">
              <a:latin typeface="Proxima Nova"/>
              <a:sym typeface="Proxima Nova"/>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youtu.be/D9Y9RcHLkOc"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6wjvMLPAprI"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s://youtu.be/vo6k_2Foub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Fm5QqPHNjQM"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youtu.be/mbTFYhp4vvg" TargetMode="External"/><Relationship Id="rId5" Type="http://schemas.openxmlformats.org/officeDocument/2006/relationships/hyperlink" Target="https://www.hrecos.org/" TargetMode="Externa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www.youtube.com/watch?v=hAzoPw9hxV4"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2MRpZiZ4aW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www.youtube.com/watch?v=DshoFnUb3ds" TargetMode="External"/><Relationship Id="rId4" Type="http://schemas.openxmlformats.org/officeDocument/2006/relationships/hyperlink" Target="https://hudsonriverpark.org/the-park/parks-river-project/current-research/"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s://youtu.be/r3QQYzKBZ-4" TargetMode="Externa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hudsonriverpark.org/the-park/parks-river-project/science/wetlab/virtual-wetlab/" TargetMode="External"/><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hyperlink" Target="https://docs.google.com/forms/d/e/1FAIpQLSddtiu8LlFsGg5C9Ep6XcfvpXibXMmsfr0MuEC5v3WtYmSMBA/viewform" TargetMode="External"/><Relationship Id="rId10" Type="http://schemas.openxmlformats.org/officeDocument/2006/relationships/hyperlink" Target="https://youtu.be/-Kbwov_PfZk" TargetMode="External"/><Relationship Id="rId4" Type="http://schemas.openxmlformats.org/officeDocument/2006/relationships/hyperlink" Target="https://hudsonriverpark.org/the-park/parks-river-project/science/monitoring-our-rivers-improving-health/" TargetMode="External"/><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youtu.be/um4DujgV0f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youtu.be/4t2Hd6f8Ng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youtu.be/n-Gx6cO1wV8"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youtu.be/12KJpGqvgXQ"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youtu.be/lRW0HuSRFN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youtu.be/Lm-3-2ZATo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
        <p:cNvGrpSpPr/>
        <p:nvPr/>
      </p:nvGrpSpPr>
      <p:grpSpPr>
        <a:xfrm>
          <a:off x="0" y="0"/>
          <a:ext cx="0" cy="0"/>
          <a:chOff x="0" y="0"/>
          <a:chExt cx="0" cy="0"/>
        </a:xfrm>
      </p:grpSpPr>
      <p:sp>
        <p:nvSpPr>
          <p:cNvPr id="56" name="Google Shape;56;p13">
            <a:extLst>
              <a:ext uri="{C183D7F6-B498-43B3-948B-1728B52AA6E4}">
                <adec:decorative xmlns:adec="http://schemas.microsoft.com/office/drawing/2017/decorative" val="0"/>
              </a:ext>
            </a:extLst>
          </p:cNvPr>
          <p:cNvSpPr txBox="1">
            <a:spLocks noGrp="1"/>
          </p:cNvSpPr>
          <p:nvPr>
            <p:ph type="ctrTitle"/>
          </p:nvPr>
        </p:nvSpPr>
        <p:spPr>
          <a:xfrm>
            <a:off x="124303" y="486775"/>
            <a:ext cx="8792400" cy="102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rPr>
              <a:t>Our Living Estuary</a:t>
            </a:r>
            <a:endParaRPr dirty="0">
              <a:solidFill>
                <a:srgbClr val="FFFFFF"/>
              </a:solidFill>
            </a:endParaRPr>
          </a:p>
        </p:txBody>
      </p:sp>
      <p:pic>
        <p:nvPicPr>
          <p:cNvPr id="57" name="Google Shape;57;p13" descr="Hudson River Park River Project Logo in blue, green, and orange">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6568801" y="4166250"/>
            <a:ext cx="2347902" cy="784576"/>
          </a:xfrm>
          <a:prstGeom prst="rect">
            <a:avLst/>
          </a:prstGeom>
          <a:noFill/>
          <a:ln>
            <a:noFill/>
          </a:ln>
        </p:spPr>
      </p:pic>
      <p:sp>
        <p:nvSpPr>
          <p:cNvPr id="59" name="Google Shape;59;p13"/>
          <p:cNvSpPr/>
          <p:nvPr/>
        </p:nvSpPr>
        <p:spPr>
          <a:xfrm>
            <a:off x="4253888" y="3755231"/>
            <a:ext cx="1871024" cy="986045"/>
          </a:xfrm>
          <a:prstGeom prst="wedgeEllipseCallout">
            <a:avLst>
              <a:gd name="adj1" fmla="val -70788"/>
              <a:gd name="adj2" fmla="val -60154"/>
            </a:avLst>
          </a:prstGeom>
          <a:solidFill>
            <a:srgbClr val="FFFFFF"/>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latin typeface="Proxima Nova"/>
                <a:ea typeface="Proxima Nova"/>
                <a:cs typeface="Proxima Nova"/>
                <a:sym typeface="Proxima Nova"/>
              </a:rPr>
              <a:t>Ctrl + click</a:t>
            </a:r>
          </a:p>
          <a:p>
            <a:pPr marL="0" lvl="0" indent="0" algn="ctr" rtl="0">
              <a:spcBef>
                <a:spcPts val="0"/>
              </a:spcBef>
              <a:spcAft>
                <a:spcPts val="0"/>
              </a:spcAft>
              <a:buNone/>
            </a:pPr>
            <a:r>
              <a:rPr lang="en-US" sz="1100" dirty="0">
                <a:latin typeface="Proxima Nova"/>
                <a:ea typeface="Proxima Nova"/>
                <a:cs typeface="Proxima Nova"/>
                <a:sym typeface="Proxima Nova"/>
              </a:rPr>
              <a:t>vi</a:t>
            </a:r>
            <a:r>
              <a:rPr lang="en" sz="1100" dirty="0">
                <a:latin typeface="Proxima Nova"/>
                <a:ea typeface="Proxima Nova"/>
                <a:cs typeface="Proxima Nova"/>
                <a:sym typeface="Proxima Nova"/>
              </a:rPr>
              <a:t>deos on each slide to hear from Hudson River Park educators! </a:t>
            </a:r>
            <a:endParaRPr dirty="0"/>
          </a:p>
        </p:txBody>
      </p:sp>
      <p:pic>
        <p:nvPicPr>
          <p:cNvPr id="4" name="Picture 3" descr="Three people in with Hudson River Park virtual backgrounds, thumbnail of linked video. &#10;">
            <a:hlinkClick r:id="rId5"/>
            <a:extLst>
              <a:ext uri="{FF2B5EF4-FFF2-40B4-BE49-F238E27FC236}">
                <a16:creationId xmlns:a16="http://schemas.microsoft.com/office/drawing/2014/main" id="{B7DB0008-31C8-2E62-788D-6D42A0FF947A}"/>
              </a:ext>
            </a:extLst>
          </p:cNvPr>
          <p:cNvPicPr>
            <a:picLocks noChangeAspect="1"/>
          </p:cNvPicPr>
          <p:nvPr/>
        </p:nvPicPr>
        <p:blipFill>
          <a:blip r:embed="rId6"/>
          <a:stretch>
            <a:fillRect/>
          </a:stretch>
        </p:blipFill>
        <p:spPr>
          <a:xfrm>
            <a:off x="0" y="3009901"/>
            <a:ext cx="3810000" cy="2133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8200"/>
        </a:solidFill>
        <a:effectLst/>
      </p:bgPr>
    </p:bg>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64300" y="46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Pause &amp; Think</a:t>
            </a:r>
            <a:endParaRPr dirty="0">
              <a:solidFill>
                <a:srgbClr val="FFFFFF"/>
              </a:solidFill>
            </a:endParaRPr>
          </a:p>
        </p:txBody>
      </p:sp>
      <p:sp>
        <p:nvSpPr>
          <p:cNvPr id="74" name="Google Shape;74;p15"/>
          <p:cNvSpPr txBox="1">
            <a:spLocks noGrp="1"/>
          </p:cNvSpPr>
          <p:nvPr>
            <p:ph type="body" idx="1"/>
          </p:nvPr>
        </p:nvSpPr>
        <p:spPr>
          <a:xfrm>
            <a:off x="364300" y="1193175"/>
            <a:ext cx="4765949" cy="33645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dirty="0">
                <a:solidFill>
                  <a:srgbClr val="FFFFFF"/>
                </a:solidFill>
              </a:rPr>
              <a:t>Water conditions in the Estuary influence the health of wildlife.</a:t>
            </a:r>
          </a:p>
          <a:p>
            <a:pPr marL="0" lvl="0" indent="0" algn="l" rtl="0">
              <a:spcBef>
                <a:spcPts val="0"/>
              </a:spcBef>
              <a:spcAft>
                <a:spcPts val="0"/>
              </a:spcAft>
              <a:buNone/>
            </a:pPr>
            <a:endParaRPr lang="en-US" sz="2500" dirty="0">
              <a:solidFill>
                <a:srgbClr val="FFFFFF"/>
              </a:solidFill>
            </a:endParaRPr>
          </a:p>
          <a:p>
            <a:pPr marL="0" lvl="0" indent="0" algn="l" rtl="0">
              <a:spcBef>
                <a:spcPts val="0"/>
              </a:spcBef>
              <a:spcAft>
                <a:spcPts val="0"/>
              </a:spcAft>
              <a:buNone/>
            </a:pPr>
            <a:r>
              <a:rPr lang="en-US" sz="2500" dirty="0">
                <a:solidFill>
                  <a:srgbClr val="FFFFFF"/>
                </a:solidFill>
              </a:rPr>
              <a:t>What types of water quality would be important to measure?</a:t>
            </a:r>
            <a:endParaRPr sz="2500" dirty="0">
              <a:solidFill>
                <a:srgbClr val="FFFFFF"/>
              </a:solidFill>
            </a:endParaRPr>
          </a:p>
        </p:txBody>
      </p:sp>
      <p:sp>
        <p:nvSpPr>
          <p:cNvPr id="5" name="Google Shape;109;p19"/>
          <p:cNvSpPr txBox="1"/>
          <p:nvPr/>
        </p:nvSpPr>
        <p:spPr>
          <a:xfrm>
            <a:off x="470850" y="4258575"/>
            <a:ext cx="8202300" cy="70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dirty="0">
                <a:solidFill>
                  <a:srgbClr val="FFFFFF"/>
                </a:solidFill>
                <a:latin typeface="Alfa Slab One"/>
                <a:ea typeface="Alfa Slab One"/>
                <a:cs typeface="Alfa Slab One"/>
                <a:sym typeface="Alfa Slab One"/>
              </a:rPr>
              <a:t>Click to the next slide to measure two examples!</a:t>
            </a:r>
            <a:endParaRPr dirty="0">
              <a:solidFill>
                <a:srgbClr val="FFFFFF"/>
              </a:solidFill>
              <a:latin typeface="Alfa Slab One"/>
              <a:ea typeface="Alfa Slab One"/>
              <a:cs typeface="Alfa Slab One"/>
              <a:sym typeface="Alfa Slab One"/>
            </a:endParaRPr>
          </a:p>
        </p:txBody>
      </p:sp>
      <p:pic>
        <p:nvPicPr>
          <p:cNvPr id="6" name="Google Shape;110;p19" descr="A group of people standing together, looking into a turbidity tube"/>
          <p:cNvPicPr preferRelativeResize="0"/>
          <p:nvPr/>
        </p:nvPicPr>
        <p:blipFill>
          <a:blip r:embed="rId3">
            <a:alphaModFix/>
          </a:blip>
          <a:stretch>
            <a:fillRect/>
          </a:stretch>
        </p:blipFill>
        <p:spPr>
          <a:xfrm>
            <a:off x="5130249" y="1193175"/>
            <a:ext cx="3702053" cy="2697623"/>
          </a:xfrm>
          <a:prstGeom prst="rect">
            <a:avLst/>
          </a:prstGeom>
          <a:noFill/>
          <a:ln>
            <a:noFill/>
          </a:ln>
        </p:spPr>
      </p:pic>
    </p:spTree>
    <p:extLst>
      <p:ext uri="{BB962C8B-B14F-4D97-AF65-F5344CB8AC3E}">
        <p14:creationId xmlns:p14="http://schemas.microsoft.com/office/powerpoint/2010/main" val="140138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11713" y="180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8200"/>
                </a:solidFill>
              </a:rPr>
              <a:t>Testing Water Quality</a:t>
            </a:r>
            <a:endParaRPr dirty="0">
              <a:solidFill>
                <a:srgbClr val="FF8200"/>
              </a:solidFill>
            </a:endParaRPr>
          </a:p>
        </p:txBody>
      </p:sp>
      <p:pic>
        <p:nvPicPr>
          <p:cNvPr id="6" name="Picture 5" descr="An educator in a flotation vest standing by the Hudson River with the Manhattan skyline in the background">
            <a:hlinkClick r:id="rId3"/>
            <a:extLst>
              <a:ext uri="{FF2B5EF4-FFF2-40B4-BE49-F238E27FC236}">
                <a16:creationId xmlns:a16="http://schemas.microsoft.com/office/drawing/2014/main" id="{E2F221FE-967E-3020-5309-1E5BE9BB5E5F}"/>
              </a:ext>
            </a:extLst>
          </p:cNvPr>
          <p:cNvPicPr>
            <a:picLocks noChangeAspect="1"/>
          </p:cNvPicPr>
          <p:nvPr/>
        </p:nvPicPr>
        <p:blipFill>
          <a:blip r:embed="rId4"/>
          <a:stretch>
            <a:fillRect/>
          </a:stretch>
        </p:blipFill>
        <p:spPr>
          <a:xfrm>
            <a:off x="466725" y="901415"/>
            <a:ext cx="7762875" cy="39709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8200"/>
        </a:solidFill>
        <a:effectLst/>
      </p:bgPr>
    </p:bg>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00" y="445025"/>
            <a:ext cx="8520600" cy="9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Check Your Understanding</a:t>
            </a:r>
            <a:endParaRPr>
              <a:solidFill>
                <a:srgbClr val="FFFFFF"/>
              </a:solidFill>
            </a:endParaRPr>
          </a:p>
        </p:txBody>
      </p:sp>
      <p:sp>
        <p:nvSpPr>
          <p:cNvPr id="146" name="Google Shape;146;p25"/>
          <p:cNvSpPr txBox="1">
            <a:spLocks noGrp="1"/>
          </p:cNvSpPr>
          <p:nvPr>
            <p:ph type="body" idx="1"/>
          </p:nvPr>
        </p:nvSpPr>
        <p:spPr>
          <a:xfrm>
            <a:off x="311700" y="1250750"/>
            <a:ext cx="4857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FFFFFF"/>
                </a:solidFill>
              </a:rPr>
              <a:t>Salinity is a measurement of which element of water quality?</a:t>
            </a:r>
            <a:endParaRPr sz="2500">
              <a:solidFill>
                <a:srgbClr val="FFFFFF"/>
              </a:solidFill>
            </a:endParaRPr>
          </a:p>
          <a:p>
            <a:pPr marL="0" lvl="0" indent="0" algn="l" rtl="0">
              <a:spcBef>
                <a:spcPts val="1600"/>
              </a:spcBef>
              <a:spcAft>
                <a:spcPts val="0"/>
              </a:spcAft>
              <a:buNone/>
            </a:pPr>
            <a:endParaRPr>
              <a:solidFill>
                <a:srgbClr val="FFFFFF"/>
              </a:solidFill>
            </a:endParaRPr>
          </a:p>
          <a:p>
            <a:pPr marL="0" lvl="0" indent="0" algn="l" rtl="0">
              <a:spcBef>
                <a:spcPts val="1600"/>
              </a:spcBef>
              <a:spcAft>
                <a:spcPts val="1600"/>
              </a:spcAft>
              <a:buNone/>
            </a:pPr>
            <a:endParaRPr sz="2500">
              <a:solidFill>
                <a:srgbClr val="FFFFFF"/>
              </a:solidFill>
            </a:endParaRPr>
          </a:p>
        </p:txBody>
      </p:sp>
      <p:pic>
        <p:nvPicPr>
          <p:cNvPr id="147" name="Google Shape;147;p25" descr="A hydrometer with the Manhattan skyline in the background. "/>
          <p:cNvPicPr preferRelativeResize="0"/>
          <p:nvPr/>
        </p:nvPicPr>
        <p:blipFill rotWithShape="1">
          <a:blip r:embed="rId3">
            <a:alphaModFix/>
          </a:blip>
          <a:srcRect l="31370"/>
          <a:stretch/>
        </p:blipFill>
        <p:spPr>
          <a:xfrm>
            <a:off x="5384750" y="1250750"/>
            <a:ext cx="3288396" cy="3593697"/>
          </a:xfrm>
          <a:prstGeom prst="rect">
            <a:avLst/>
          </a:prstGeom>
          <a:noFill/>
          <a:ln>
            <a:noFill/>
          </a:ln>
        </p:spPr>
      </p:pic>
      <p:sp>
        <p:nvSpPr>
          <p:cNvPr id="148" name="Google Shape;148;p25">
            <a:extLst>
              <a:ext uri="{C183D7F6-B498-43B3-948B-1728B52AA6E4}">
                <adec:decorative xmlns:adec="http://schemas.microsoft.com/office/drawing/2017/decorative" val="1"/>
              </a:ext>
            </a:extLst>
          </p:cNvPr>
          <p:cNvSpPr txBox="1"/>
          <p:nvPr/>
        </p:nvSpPr>
        <p:spPr>
          <a:xfrm>
            <a:off x="470850" y="4258575"/>
            <a:ext cx="8202300" cy="70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a:latin typeface="Alfa Slab One"/>
              <a:ea typeface="Alfa Slab One"/>
              <a:cs typeface="Alfa Slab One"/>
              <a:sym typeface="Alfa Slab One"/>
            </a:endParaRPr>
          </a:p>
        </p:txBody>
      </p:sp>
      <p:pic>
        <p:nvPicPr>
          <p:cNvPr id="3" name="Picture 2">
            <a:hlinkClick r:id="rId4"/>
            <a:extLst>
              <a:ext uri="{FF2B5EF4-FFF2-40B4-BE49-F238E27FC236}">
                <a16:creationId xmlns:a16="http://schemas.microsoft.com/office/drawing/2014/main" id="{6AED8840-0A39-23D5-059A-18F340C803D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0850" y="2694237"/>
            <a:ext cx="3793575" cy="19729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311700" y="21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8200"/>
                </a:solidFill>
              </a:rPr>
              <a:t>Plankton</a:t>
            </a:r>
            <a:endParaRPr>
              <a:solidFill>
                <a:srgbClr val="FF8200"/>
              </a:solidFill>
            </a:endParaRPr>
          </a:p>
        </p:txBody>
      </p:sp>
      <p:pic>
        <p:nvPicPr>
          <p:cNvPr id="4" name="Picture 3" descr="A microscopic organism called Coscinodiscus sp., like a green circle  on a black background. ">
            <a:hlinkClick r:id="rId3"/>
            <a:extLst>
              <a:ext uri="{FF2B5EF4-FFF2-40B4-BE49-F238E27FC236}">
                <a16:creationId xmlns:a16="http://schemas.microsoft.com/office/drawing/2014/main" id="{826C09FE-0AF6-10A0-C8C3-791B0636A24B}"/>
              </a:ext>
            </a:extLst>
          </p:cNvPr>
          <p:cNvPicPr>
            <a:picLocks noChangeAspect="1"/>
          </p:cNvPicPr>
          <p:nvPr/>
        </p:nvPicPr>
        <p:blipFill>
          <a:blip r:embed="rId4"/>
          <a:stretch>
            <a:fillRect/>
          </a:stretch>
        </p:blipFill>
        <p:spPr>
          <a:xfrm>
            <a:off x="1362075" y="924201"/>
            <a:ext cx="6419850" cy="329509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268800" y="268875"/>
            <a:ext cx="8606400" cy="9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8200"/>
                </a:solidFill>
              </a:rPr>
              <a:t>Changing Waters</a:t>
            </a:r>
            <a:endParaRPr>
              <a:solidFill>
                <a:srgbClr val="FF8200"/>
              </a:solidFill>
            </a:endParaRPr>
          </a:p>
        </p:txBody>
      </p:sp>
      <p:sp>
        <p:nvSpPr>
          <p:cNvPr id="161" name="Google Shape;161;p27"/>
          <p:cNvSpPr txBox="1">
            <a:spLocks noGrp="1"/>
          </p:cNvSpPr>
          <p:nvPr>
            <p:ph type="body" idx="1"/>
          </p:nvPr>
        </p:nvSpPr>
        <p:spPr>
          <a:xfrm>
            <a:off x="311700" y="827525"/>
            <a:ext cx="4937100" cy="4242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solidFill>
                  <a:schemeClr val="bg2"/>
                </a:solidFill>
              </a:rPr>
              <a:t>Water conditions can influence:</a:t>
            </a:r>
            <a:endParaRPr dirty="0">
              <a:solidFill>
                <a:schemeClr val="bg2"/>
              </a:solidFill>
            </a:endParaRPr>
          </a:p>
          <a:p>
            <a:pPr lvl="0" algn="l" rtl="0">
              <a:spcBef>
                <a:spcPts val="600"/>
              </a:spcBef>
              <a:spcAft>
                <a:spcPts val="0"/>
              </a:spcAft>
              <a:buClr>
                <a:srgbClr val="333333"/>
              </a:buClr>
              <a:buSzPts val="1800"/>
              <a:buFont typeface="Arial" panose="020B0604020202020204" pitchFamily="34" charset="0"/>
              <a:buChar char="•"/>
            </a:pPr>
            <a:r>
              <a:rPr lang="en" dirty="0">
                <a:solidFill>
                  <a:schemeClr val="bg2"/>
                </a:solidFill>
              </a:rPr>
              <a:t>Organism health</a:t>
            </a:r>
            <a:endParaRPr dirty="0">
              <a:solidFill>
                <a:schemeClr val="bg2"/>
              </a:solidFill>
            </a:endParaRPr>
          </a:p>
          <a:p>
            <a:pPr lvl="0" algn="l" rtl="0">
              <a:spcBef>
                <a:spcPts val="0"/>
              </a:spcBef>
              <a:spcAft>
                <a:spcPts val="0"/>
              </a:spcAft>
              <a:buClr>
                <a:srgbClr val="333333"/>
              </a:buClr>
              <a:buSzPts val="1800"/>
              <a:buFont typeface="Arial" panose="020B0604020202020204" pitchFamily="34" charset="0"/>
              <a:buChar char="•"/>
            </a:pPr>
            <a:r>
              <a:rPr lang="en" dirty="0">
                <a:solidFill>
                  <a:schemeClr val="bg2"/>
                </a:solidFill>
              </a:rPr>
              <a:t>Migration and spawning patterns</a:t>
            </a:r>
            <a:endParaRPr dirty="0">
              <a:solidFill>
                <a:schemeClr val="bg2"/>
              </a:solidFill>
            </a:endParaRPr>
          </a:p>
          <a:p>
            <a:pPr lvl="0" algn="l" rtl="0">
              <a:spcBef>
                <a:spcPts val="0"/>
              </a:spcBef>
              <a:spcAft>
                <a:spcPts val="0"/>
              </a:spcAft>
              <a:buClr>
                <a:srgbClr val="333333"/>
              </a:buClr>
              <a:buSzPts val="1800"/>
              <a:buFont typeface="Arial" panose="020B0604020202020204" pitchFamily="34" charset="0"/>
              <a:buChar char="•"/>
            </a:pPr>
            <a:r>
              <a:rPr lang="en" dirty="0">
                <a:solidFill>
                  <a:schemeClr val="bg2"/>
                </a:solidFill>
              </a:rPr>
              <a:t>Other water conditions</a:t>
            </a:r>
            <a:endParaRPr dirty="0">
              <a:solidFill>
                <a:schemeClr val="bg2"/>
              </a:solidFill>
            </a:endParaRPr>
          </a:p>
          <a:p>
            <a:pPr marL="0" lvl="0" indent="0" algn="l" rtl="0">
              <a:spcBef>
                <a:spcPts val="600"/>
              </a:spcBef>
              <a:spcAft>
                <a:spcPts val="0"/>
              </a:spcAft>
              <a:buNone/>
            </a:pPr>
            <a:r>
              <a:rPr lang="en" dirty="0">
                <a:solidFill>
                  <a:schemeClr val="bg2"/>
                </a:solidFill>
              </a:rPr>
              <a:t>And more!</a:t>
            </a:r>
            <a:endParaRPr dirty="0">
              <a:solidFill>
                <a:schemeClr val="bg2"/>
              </a:solidFill>
            </a:endParaRPr>
          </a:p>
          <a:p>
            <a:pPr marL="0" lvl="0" indent="0" algn="l" rtl="0">
              <a:spcBef>
                <a:spcPts val="600"/>
              </a:spcBef>
              <a:spcAft>
                <a:spcPts val="0"/>
              </a:spcAft>
              <a:buNone/>
            </a:pPr>
            <a:endParaRPr dirty="0">
              <a:solidFill>
                <a:srgbClr val="333333"/>
              </a:solidFill>
            </a:endParaRPr>
          </a:p>
          <a:p>
            <a:pPr marL="0" lvl="0" indent="0" algn="l" rtl="0">
              <a:spcBef>
                <a:spcPts val="600"/>
              </a:spcBef>
              <a:spcAft>
                <a:spcPts val="0"/>
              </a:spcAft>
              <a:buNone/>
            </a:pPr>
            <a:endParaRPr dirty="0">
              <a:solidFill>
                <a:srgbClr val="333333"/>
              </a:solidFill>
            </a:endParaRPr>
          </a:p>
          <a:p>
            <a:pPr marL="0" lvl="0" indent="0" algn="l" rtl="0">
              <a:spcBef>
                <a:spcPts val="600"/>
              </a:spcBef>
              <a:spcAft>
                <a:spcPts val="0"/>
              </a:spcAft>
              <a:buNone/>
            </a:pPr>
            <a:endParaRPr sz="1400" dirty="0">
              <a:solidFill>
                <a:srgbClr val="333333"/>
              </a:solidFill>
            </a:endParaRPr>
          </a:p>
          <a:p>
            <a:pPr marL="0" lvl="0" indent="0" algn="l" rtl="0">
              <a:spcBef>
                <a:spcPts val="0"/>
              </a:spcBef>
              <a:spcAft>
                <a:spcPts val="1600"/>
              </a:spcAft>
              <a:buNone/>
            </a:pPr>
            <a:endParaRPr sz="3000" dirty="0">
              <a:solidFill>
                <a:schemeClr val="accent3"/>
              </a:solidFill>
              <a:latin typeface="Alfa Slab One"/>
              <a:ea typeface="Alfa Slab One"/>
              <a:cs typeface="Alfa Slab One"/>
              <a:sym typeface="Alfa Slab One"/>
            </a:endParaRPr>
          </a:p>
        </p:txBody>
      </p:sp>
      <p:pic>
        <p:nvPicPr>
          <p:cNvPr id="162" name="Google Shape;162;p27" descr="A blue crab on a measuring board, held by the claws in gloved hands. "/>
          <p:cNvPicPr preferRelativeResize="0"/>
          <p:nvPr/>
        </p:nvPicPr>
        <p:blipFill>
          <a:blip r:embed="rId3">
            <a:alphaModFix/>
          </a:blip>
          <a:stretch>
            <a:fillRect/>
          </a:stretch>
        </p:blipFill>
        <p:spPr>
          <a:xfrm>
            <a:off x="5872250" y="827515"/>
            <a:ext cx="2740873" cy="2055685"/>
          </a:xfrm>
          <a:prstGeom prst="rect">
            <a:avLst/>
          </a:prstGeom>
          <a:noFill/>
          <a:ln>
            <a:noFill/>
          </a:ln>
        </p:spPr>
      </p:pic>
      <p:pic>
        <p:nvPicPr>
          <p:cNvPr id="165" name="Google Shape;165;p27" descr="A person holding a lined seahorse"/>
          <p:cNvPicPr preferRelativeResize="0"/>
          <p:nvPr/>
        </p:nvPicPr>
        <p:blipFill>
          <a:blip r:embed="rId4">
            <a:alphaModFix/>
          </a:blip>
          <a:stretch>
            <a:fillRect/>
          </a:stretch>
        </p:blipFill>
        <p:spPr>
          <a:xfrm>
            <a:off x="4572000" y="2134100"/>
            <a:ext cx="1998874" cy="1499156"/>
          </a:xfrm>
          <a:prstGeom prst="rect">
            <a:avLst/>
          </a:prstGeom>
          <a:noFill/>
          <a:ln>
            <a:noFill/>
          </a:ln>
        </p:spPr>
      </p:pic>
      <p:sp>
        <p:nvSpPr>
          <p:cNvPr id="163" name="Google Shape;163;p27"/>
          <p:cNvSpPr txBox="1"/>
          <p:nvPr/>
        </p:nvSpPr>
        <p:spPr>
          <a:xfrm>
            <a:off x="5084800" y="3753125"/>
            <a:ext cx="3479100" cy="121722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800" dirty="0">
                <a:solidFill>
                  <a:schemeClr val="bg2"/>
                </a:solidFill>
                <a:latin typeface="Proxima Nova"/>
                <a:ea typeface="Proxima Nova"/>
                <a:cs typeface="Proxima Nova"/>
                <a:sym typeface="Proxima Nova"/>
              </a:rPr>
              <a:t>Click </a:t>
            </a:r>
            <a:r>
              <a:rPr lang="en" sz="1800" u="sng" dirty="0">
                <a:solidFill>
                  <a:schemeClr val="bg2"/>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here</a:t>
            </a:r>
            <a:r>
              <a:rPr lang="en" sz="1800" dirty="0">
                <a:solidFill>
                  <a:schemeClr val="bg2"/>
                </a:solidFill>
                <a:latin typeface="Proxima Nova"/>
                <a:ea typeface="Proxima Nova"/>
                <a:cs typeface="Proxima Nova"/>
                <a:sym typeface="Proxima Nova"/>
              </a:rPr>
              <a:t> to see real-time Hudson River conditions at different points along the River.</a:t>
            </a:r>
            <a:endParaRPr dirty="0">
              <a:solidFill>
                <a:schemeClr val="bg2"/>
              </a:solidFill>
            </a:endParaRPr>
          </a:p>
        </p:txBody>
      </p:sp>
      <p:pic>
        <p:nvPicPr>
          <p:cNvPr id="4" name="Picture 3" descr="A person wearing headphones">
            <a:hlinkClick r:id="rId6"/>
            <a:extLst>
              <a:ext uri="{FF2B5EF4-FFF2-40B4-BE49-F238E27FC236}">
                <a16:creationId xmlns:a16="http://schemas.microsoft.com/office/drawing/2014/main" id="{DA078055-5481-EA41-C2EE-DD8E27054EBE}"/>
              </a:ext>
            </a:extLst>
          </p:cNvPr>
          <p:cNvPicPr>
            <a:picLocks noChangeAspect="1"/>
          </p:cNvPicPr>
          <p:nvPr/>
        </p:nvPicPr>
        <p:blipFill>
          <a:blip r:embed="rId7"/>
          <a:stretch>
            <a:fillRect/>
          </a:stretch>
        </p:blipFill>
        <p:spPr>
          <a:xfrm>
            <a:off x="84675" y="3633256"/>
            <a:ext cx="2695575" cy="138125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8200"/>
        </a:solidFill>
        <a:effectLst/>
      </p:bgPr>
    </p:bg>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64300" y="46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Pause &amp; Think</a:t>
            </a:r>
            <a:endParaRPr>
              <a:solidFill>
                <a:srgbClr val="FFFFFF"/>
              </a:solidFill>
            </a:endParaRPr>
          </a:p>
        </p:txBody>
      </p:sp>
      <p:sp>
        <p:nvSpPr>
          <p:cNvPr id="171" name="Google Shape;171;p28"/>
          <p:cNvSpPr txBox="1">
            <a:spLocks noGrp="1"/>
          </p:cNvSpPr>
          <p:nvPr>
            <p:ph type="body" idx="1"/>
          </p:nvPr>
        </p:nvSpPr>
        <p:spPr>
          <a:xfrm>
            <a:off x="364300" y="1038750"/>
            <a:ext cx="4828074" cy="2439946"/>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r>
              <a:rPr lang="en" sz="2500" dirty="0">
                <a:solidFill>
                  <a:srgbClr val="FFFFFF"/>
                </a:solidFill>
              </a:rPr>
              <a:t>What other factors can influence the health of the Estuary? </a:t>
            </a:r>
            <a:endParaRPr sz="2500" dirty="0">
              <a:solidFill>
                <a:srgbClr val="FFFFFF"/>
              </a:solidFill>
            </a:endParaRPr>
          </a:p>
        </p:txBody>
      </p:sp>
      <p:pic>
        <p:nvPicPr>
          <p:cNvPr id="172" name="Google Shape;172;p28" descr="Diagram showing hands dropping waste into trash receptacle and storm drain"/>
          <p:cNvPicPr preferRelativeResize="0"/>
          <p:nvPr/>
        </p:nvPicPr>
        <p:blipFill>
          <a:blip r:embed="rId3">
            <a:alphaModFix/>
          </a:blip>
          <a:stretch>
            <a:fillRect/>
          </a:stretch>
        </p:blipFill>
        <p:spPr>
          <a:xfrm>
            <a:off x="5192375" y="1038750"/>
            <a:ext cx="3646824" cy="3156350"/>
          </a:xfrm>
          <a:prstGeom prst="rect">
            <a:avLst/>
          </a:prstGeom>
          <a:noFill/>
          <a:ln>
            <a:noFill/>
          </a:ln>
        </p:spPr>
      </p:pic>
      <p:sp>
        <p:nvSpPr>
          <p:cNvPr id="173" name="Google Shape;173;p28"/>
          <p:cNvSpPr txBox="1"/>
          <p:nvPr/>
        </p:nvSpPr>
        <p:spPr>
          <a:xfrm>
            <a:off x="5813700" y="4195100"/>
            <a:ext cx="3025500" cy="769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a:solidFill>
                  <a:srgbClr val="FFFFFF"/>
                </a:solidFill>
                <a:latin typeface="Proxima Nova"/>
                <a:ea typeface="Proxima Nova"/>
                <a:cs typeface="Proxima Nova"/>
                <a:sym typeface="Proxima Nova"/>
              </a:rPr>
              <a:t>Illustration by Gemma Petrini</a:t>
            </a:r>
            <a:endParaRPr sz="800">
              <a:solidFill>
                <a:srgbClr val="FFFFFF"/>
              </a:solidFill>
              <a:latin typeface="Proxima Nova"/>
              <a:ea typeface="Proxima Nova"/>
              <a:cs typeface="Proxima Nova"/>
              <a:sym typeface="Proxima Nova"/>
            </a:endParaRPr>
          </a:p>
          <a:p>
            <a:pPr marL="0" lvl="0" indent="0" algn="r" rtl="0">
              <a:spcBef>
                <a:spcPts val="0"/>
              </a:spcBef>
              <a:spcAft>
                <a:spcPts val="0"/>
              </a:spcAft>
              <a:buNone/>
            </a:pPr>
            <a:r>
              <a:rPr lang="en" sz="800">
                <a:solidFill>
                  <a:srgbClr val="FFFFFF"/>
                </a:solidFill>
                <a:latin typeface="Proxima Nova"/>
                <a:ea typeface="Proxima Nova"/>
                <a:cs typeface="Proxima Nova"/>
                <a:sym typeface="Proxima Nova"/>
              </a:rPr>
              <a:t>NYU student</a:t>
            </a:r>
            <a:endParaRPr sz="800">
              <a:solidFill>
                <a:srgbClr val="FFFFFF"/>
              </a:solidFill>
              <a:latin typeface="Proxima Nova"/>
              <a:ea typeface="Proxima Nova"/>
              <a:cs typeface="Proxima Nova"/>
              <a:sym typeface="Proxima Nova"/>
            </a:endParaRPr>
          </a:p>
          <a:p>
            <a:pPr marL="0" lvl="0" indent="0" algn="r" rtl="0">
              <a:spcBef>
                <a:spcPts val="0"/>
              </a:spcBef>
              <a:spcAft>
                <a:spcPts val="0"/>
              </a:spcAft>
              <a:buNone/>
            </a:pPr>
            <a:r>
              <a:rPr lang="en" sz="800">
                <a:solidFill>
                  <a:srgbClr val="FFFFFF"/>
                </a:solidFill>
                <a:latin typeface="Proxima Nova"/>
                <a:ea typeface="Proxima Nova"/>
                <a:cs typeface="Proxima Nova"/>
                <a:sym typeface="Proxima Nova"/>
              </a:rPr>
              <a:t>Instructor Clarisa Diaz</a:t>
            </a:r>
            <a:endParaRPr sz="800">
              <a:solidFill>
                <a:srgbClr val="FFFFFF"/>
              </a:solidFill>
              <a:latin typeface="Proxima Nova"/>
              <a:ea typeface="Proxima Nova"/>
              <a:cs typeface="Proxima Nova"/>
              <a:sym typeface="Proxima Nova"/>
            </a:endParaRPr>
          </a:p>
          <a:p>
            <a:pPr marL="0" lvl="0" indent="0" algn="r" rtl="0">
              <a:spcBef>
                <a:spcPts val="0"/>
              </a:spcBef>
              <a:spcAft>
                <a:spcPts val="0"/>
              </a:spcAft>
              <a:buNone/>
            </a:pPr>
            <a:endParaRPr>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a:spLocks noGrp="1"/>
          </p:cNvSpPr>
          <p:nvPr>
            <p:ph type="title"/>
          </p:nvPr>
        </p:nvSpPr>
        <p:spPr>
          <a:xfrm>
            <a:off x="241450" y="503425"/>
            <a:ext cx="8839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FF8200"/>
                </a:solidFill>
              </a:rPr>
              <a:t>Urban Waterways</a:t>
            </a:r>
            <a:endParaRPr>
              <a:solidFill>
                <a:srgbClr val="FF8200"/>
              </a:solidFill>
            </a:endParaRPr>
          </a:p>
          <a:p>
            <a:pPr marL="0" lvl="0" indent="0" algn="l" rtl="0">
              <a:spcBef>
                <a:spcPts val="0"/>
              </a:spcBef>
              <a:spcAft>
                <a:spcPts val="0"/>
              </a:spcAft>
              <a:buNone/>
            </a:pPr>
            <a:endParaRPr/>
          </a:p>
        </p:txBody>
      </p:sp>
      <p:sp>
        <p:nvSpPr>
          <p:cNvPr id="179" name="Google Shape;179;p29"/>
          <p:cNvSpPr txBox="1">
            <a:spLocks noGrp="1"/>
          </p:cNvSpPr>
          <p:nvPr>
            <p:ph type="body" idx="1"/>
          </p:nvPr>
        </p:nvSpPr>
        <p:spPr>
          <a:xfrm>
            <a:off x="149725" y="1262350"/>
            <a:ext cx="40953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What do you see in this picture that might impact living organisms in the Hudson River?</a:t>
            </a:r>
            <a:endParaRPr dirty="0"/>
          </a:p>
          <a:p>
            <a:pPr marL="0" lvl="0" indent="0" algn="l" rtl="0">
              <a:spcBef>
                <a:spcPts val="0"/>
              </a:spcBef>
              <a:spcAft>
                <a:spcPts val="1600"/>
              </a:spcAft>
              <a:buNone/>
            </a:pPr>
            <a:endParaRPr dirty="0"/>
          </a:p>
        </p:txBody>
      </p:sp>
      <p:pic>
        <p:nvPicPr>
          <p:cNvPr id="180" name="Google Shape;180;p29" descr="Photo of Elevated West Side Highway in 1970s with distinct green hue"/>
          <p:cNvPicPr preferRelativeResize="0"/>
          <p:nvPr/>
        </p:nvPicPr>
        <p:blipFill>
          <a:blip r:embed="rId3">
            <a:alphaModFix/>
          </a:blip>
          <a:stretch>
            <a:fillRect/>
          </a:stretch>
        </p:blipFill>
        <p:spPr>
          <a:xfrm>
            <a:off x="4245025" y="1386275"/>
            <a:ext cx="4555215" cy="3416400"/>
          </a:xfrm>
          <a:prstGeom prst="rect">
            <a:avLst/>
          </a:prstGeom>
          <a:noFill/>
          <a:ln>
            <a:noFill/>
          </a:ln>
        </p:spPr>
      </p:pic>
      <p:pic>
        <p:nvPicPr>
          <p:cNvPr id="4" name="Picture 3" descr="A person wearing a headset">
            <a:hlinkClick r:id="rId4"/>
            <a:extLst>
              <a:ext uri="{FF2B5EF4-FFF2-40B4-BE49-F238E27FC236}">
                <a16:creationId xmlns:a16="http://schemas.microsoft.com/office/drawing/2014/main" id="{3EB5E27E-5EDE-86AC-7CDD-0C684EC345F4}"/>
              </a:ext>
            </a:extLst>
          </p:cNvPr>
          <p:cNvPicPr>
            <a:picLocks noChangeAspect="1"/>
          </p:cNvPicPr>
          <p:nvPr/>
        </p:nvPicPr>
        <p:blipFill>
          <a:blip r:embed="rId5"/>
          <a:stretch>
            <a:fillRect/>
          </a:stretch>
        </p:blipFill>
        <p:spPr>
          <a:xfrm>
            <a:off x="149725" y="3542082"/>
            <a:ext cx="2771775" cy="143534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311700" y="203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8200"/>
                </a:solidFill>
              </a:rPr>
              <a:t>Estuary Health</a:t>
            </a:r>
            <a:endParaRPr dirty="0">
              <a:solidFill>
                <a:srgbClr val="FF8200"/>
              </a:solidFill>
            </a:endParaRPr>
          </a:p>
        </p:txBody>
      </p:sp>
      <p:pic>
        <p:nvPicPr>
          <p:cNvPr id="4" name="Picture 3" descr="Diagram showing the effects of storms on the Combined Sewer Overflow system in NYC">
            <a:hlinkClick r:id="rId3"/>
            <a:extLst>
              <a:ext uri="{FF2B5EF4-FFF2-40B4-BE49-F238E27FC236}">
                <a16:creationId xmlns:a16="http://schemas.microsoft.com/office/drawing/2014/main" id="{8E7659B5-B7B1-66AB-0FC0-EA32E719D32D}"/>
              </a:ext>
            </a:extLst>
          </p:cNvPr>
          <p:cNvPicPr>
            <a:picLocks noChangeAspect="1"/>
          </p:cNvPicPr>
          <p:nvPr/>
        </p:nvPicPr>
        <p:blipFill>
          <a:blip r:embed="rId4"/>
          <a:stretch>
            <a:fillRect/>
          </a:stretch>
        </p:blipFill>
        <p:spPr>
          <a:xfrm>
            <a:off x="1257300" y="1044998"/>
            <a:ext cx="6629400" cy="341564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311700" y="3204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8200"/>
                </a:solidFill>
              </a:rPr>
              <a:t>Research and Protection</a:t>
            </a:r>
            <a:endParaRPr dirty="0">
              <a:solidFill>
                <a:srgbClr val="FF8200"/>
              </a:solidFill>
            </a:endParaRPr>
          </a:p>
        </p:txBody>
      </p:sp>
      <p:pic>
        <p:nvPicPr>
          <p:cNvPr id="194" name="Google Shape;194;p31" descr="Microplastics under a microscope; many small fragments of varying size and colors"/>
          <p:cNvPicPr preferRelativeResize="0"/>
          <p:nvPr/>
        </p:nvPicPr>
        <p:blipFill rotWithShape="1">
          <a:blip r:embed="rId3">
            <a:alphaModFix/>
          </a:blip>
          <a:srcRect l="6681" b="10992"/>
          <a:stretch/>
        </p:blipFill>
        <p:spPr>
          <a:xfrm>
            <a:off x="5251600" y="970613"/>
            <a:ext cx="3357260" cy="3202272"/>
          </a:xfrm>
          <a:prstGeom prst="rect">
            <a:avLst/>
          </a:prstGeom>
          <a:noFill/>
          <a:ln>
            <a:noFill/>
          </a:ln>
        </p:spPr>
      </p:pic>
      <p:sp>
        <p:nvSpPr>
          <p:cNvPr id="193" name="Google Shape;193;p31"/>
          <p:cNvSpPr txBox="1">
            <a:spLocks noGrp="1"/>
          </p:cNvSpPr>
          <p:nvPr>
            <p:ph type="body" idx="1"/>
          </p:nvPr>
        </p:nvSpPr>
        <p:spPr>
          <a:xfrm>
            <a:off x="5583363" y="4113875"/>
            <a:ext cx="2693700" cy="797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Microplastics sample from the Hudson River. </a:t>
            </a:r>
            <a:endParaRPr/>
          </a:p>
        </p:txBody>
      </p:sp>
      <p:sp>
        <p:nvSpPr>
          <p:cNvPr id="195" name="Google Shape;195;p31"/>
          <p:cNvSpPr txBox="1"/>
          <p:nvPr/>
        </p:nvSpPr>
        <p:spPr>
          <a:xfrm>
            <a:off x="495000" y="970625"/>
            <a:ext cx="4572900" cy="22602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Font typeface="Proxima Nova"/>
              <a:buChar char="➢"/>
            </a:pPr>
            <a:r>
              <a:rPr lang="en" sz="1800">
                <a:solidFill>
                  <a:schemeClr val="dk2"/>
                </a:solidFill>
                <a:latin typeface="Proxima Nova"/>
                <a:ea typeface="Proxima Nova"/>
                <a:cs typeface="Proxima Nova"/>
                <a:sym typeface="Proxima Nova"/>
              </a:rPr>
              <a:t>River Conditions</a:t>
            </a:r>
            <a:endParaRPr sz="1800">
              <a:solidFill>
                <a:schemeClr val="dk2"/>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dk2"/>
              </a:buClr>
              <a:buSzPts val="1800"/>
              <a:buFont typeface="Proxima Nova"/>
              <a:buChar char="➢"/>
            </a:pPr>
            <a:r>
              <a:rPr lang="en" sz="1800">
                <a:solidFill>
                  <a:schemeClr val="dk2"/>
                </a:solidFill>
                <a:latin typeface="Proxima Nova"/>
                <a:ea typeface="Proxima Nova"/>
                <a:cs typeface="Proxima Nova"/>
                <a:sym typeface="Proxima Nova"/>
              </a:rPr>
              <a:t>Oyster Restoration</a:t>
            </a:r>
            <a:endParaRPr sz="1800">
              <a:solidFill>
                <a:schemeClr val="dk2"/>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dk2"/>
              </a:buClr>
              <a:buSzPts val="1800"/>
              <a:buFont typeface="Proxima Nova"/>
              <a:buChar char="➢"/>
            </a:pPr>
            <a:r>
              <a:rPr lang="en" sz="1800">
                <a:solidFill>
                  <a:schemeClr val="dk2"/>
                </a:solidFill>
                <a:latin typeface="Proxima Nova"/>
                <a:ea typeface="Proxima Nova"/>
                <a:cs typeface="Proxima Nova"/>
                <a:sym typeface="Proxima Nova"/>
              </a:rPr>
              <a:t>Pathogens</a:t>
            </a:r>
            <a:endParaRPr sz="1800">
              <a:solidFill>
                <a:schemeClr val="dk2"/>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dk2"/>
              </a:buClr>
              <a:buSzPts val="1800"/>
              <a:buFont typeface="Proxima Nova"/>
              <a:buChar char="➢"/>
            </a:pPr>
            <a:r>
              <a:rPr lang="en" sz="1800">
                <a:solidFill>
                  <a:schemeClr val="dk2"/>
                </a:solidFill>
                <a:latin typeface="Proxima Nova"/>
                <a:ea typeface="Proxima Nova"/>
                <a:cs typeface="Proxima Nova"/>
                <a:sym typeface="Proxima Nova"/>
              </a:rPr>
              <a:t>Plastic Pollution</a:t>
            </a:r>
            <a:endParaRPr sz="1800">
              <a:solidFill>
                <a:schemeClr val="dk2"/>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dk2"/>
              </a:buClr>
              <a:buSzPts val="1800"/>
              <a:buFont typeface="Proxima Nova"/>
              <a:buChar char="➢"/>
            </a:pPr>
            <a:r>
              <a:rPr lang="en" sz="1800">
                <a:solidFill>
                  <a:schemeClr val="dk2"/>
                </a:solidFill>
                <a:latin typeface="Proxima Nova"/>
                <a:ea typeface="Proxima Nova"/>
                <a:cs typeface="Proxima Nova"/>
                <a:sym typeface="Proxima Nova"/>
              </a:rPr>
              <a:t>Fish Ecology</a:t>
            </a:r>
            <a:endParaRPr sz="1800">
              <a:solidFill>
                <a:schemeClr val="dk2"/>
              </a:solidFill>
              <a:latin typeface="Proxima Nova"/>
              <a:ea typeface="Proxima Nova"/>
              <a:cs typeface="Proxima Nova"/>
              <a:sym typeface="Proxima Nova"/>
            </a:endParaRPr>
          </a:p>
          <a:p>
            <a:pPr marL="0" lvl="0" indent="0" algn="l" rtl="0">
              <a:lnSpc>
                <a:spcPct val="115000"/>
              </a:lnSpc>
              <a:spcBef>
                <a:spcPts val="1600"/>
              </a:spcBef>
              <a:spcAft>
                <a:spcPts val="1600"/>
              </a:spcAft>
              <a:buNone/>
            </a:pPr>
            <a:r>
              <a:rPr lang="en" sz="1800">
                <a:solidFill>
                  <a:schemeClr val="dk2"/>
                </a:solidFill>
                <a:latin typeface="Proxima Nova"/>
                <a:ea typeface="Proxima Nova"/>
                <a:cs typeface="Proxima Nova"/>
                <a:sym typeface="Proxima Nova"/>
              </a:rPr>
              <a:t>Click </a:t>
            </a:r>
            <a:r>
              <a:rPr lang="en" sz="1800" u="sng">
                <a:solidFill>
                  <a:schemeClr val="accent5"/>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here</a:t>
            </a:r>
            <a:r>
              <a:rPr lang="en" sz="1800">
                <a:solidFill>
                  <a:schemeClr val="dk2"/>
                </a:solidFill>
                <a:latin typeface="Proxima Nova"/>
                <a:ea typeface="Proxima Nova"/>
                <a:cs typeface="Proxima Nova"/>
                <a:sym typeface="Proxima Nova"/>
              </a:rPr>
              <a:t> to view Park research and data!</a:t>
            </a:r>
            <a:endParaRPr sz="1800">
              <a:solidFill>
                <a:schemeClr val="dk2"/>
              </a:solidFill>
              <a:latin typeface="Proxima Nova"/>
              <a:ea typeface="Proxima Nova"/>
              <a:cs typeface="Proxima Nova"/>
              <a:sym typeface="Proxima Nova"/>
            </a:endParaRPr>
          </a:p>
        </p:txBody>
      </p:sp>
      <p:pic>
        <p:nvPicPr>
          <p:cNvPr id="4" name="Picture 3" descr="An educator wearing a headset">
            <a:hlinkClick r:id="rId5"/>
            <a:extLst>
              <a:ext uri="{FF2B5EF4-FFF2-40B4-BE49-F238E27FC236}">
                <a16:creationId xmlns:a16="http://schemas.microsoft.com/office/drawing/2014/main" id="{D96CE8DB-2DAE-378D-4A6C-3F94EE440847}"/>
              </a:ext>
            </a:extLst>
          </p:cNvPr>
          <p:cNvPicPr>
            <a:picLocks noChangeAspect="1"/>
          </p:cNvPicPr>
          <p:nvPr/>
        </p:nvPicPr>
        <p:blipFill>
          <a:blip r:embed="rId6"/>
          <a:stretch>
            <a:fillRect/>
          </a:stretch>
        </p:blipFill>
        <p:spPr>
          <a:xfrm>
            <a:off x="85725" y="3330249"/>
            <a:ext cx="3286645" cy="168525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8200"/>
        </a:solidFill>
        <a:effectLst/>
      </p:bgPr>
    </p:bg>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283984" y="1187322"/>
            <a:ext cx="8691051" cy="2729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t>Reflection</a:t>
            </a:r>
            <a:endParaRPr sz="3000" dirty="0"/>
          </a:p>
          <a:p>
            <a:pPr marL="457200" lvl="0" indent="0" algn="l" rtl="0">
              <a:spcBef>
                <a:spcPts val="0"/>
              </a:spcBef>
              <a:spcAft>
                <a:spcPts val="0"/>
              </a:spcAft>
              <a:buNone/>
            </a:pPr>
            <a:endParaRPr sz="1800" dirty="0">
              <a:latin typeface="Proxima Nova"/>
              <a:ea typeface="Proxima Nova"/>
              <a:cs typeface="Proxima Nova"/>
              <a:sym typeface="Proxima Nova"/>
            </a:endParaRPr>
          </a:p>
          <a:p>
            <a:pPr marL="457200" lvl="0" indent="0" algn="l" rtl="0">
              <a:spcBef>
                <a:spcPts val="0"/>
              </a:spcBef>
              <a:spcAft>
                <a:spcPts val="0"/>
              </a:spcAft>
              <a:buNone/>
            </a:pPr>
            <a:endParaRPr sz="1800" dirty="0">
              <a:latin typeface="Proxima Nova"/>
              <a:ea typeface="Proxima Nova"/>
              <a:cs typeface="Proxima Nova"/>
              <a:sym typeface="Proxima Nova"/>
            </a:endParaRPr>
          </a:p>
          <a:p>
            <a:pPr marL="457200" lvl="0" indent="-387350" algn="l" rtl="0">
              <a:spcBef>
                <a:spcPts val="0"/>
              </a:spcBef>
              <a:spcAft>
                <a:spcPts val="0"/>
              </a:spcAft>
              <a:buSzPts val="2500"/>
              <a:buFont typeface="Arial" panose="020B0604020202020204" pitchFamily="34" charset="0"/>
              <a:buChar char="•"/>
            </a:pPr>
            <a:r>
              <a:rPr lang="en" sz="2500" dirty="0">
                <a:latin typeface="Proxima Nova"/>
                <a:ea typeface="Proxima Nova"/>
                <a:cs typeface="Proxima Nova"/>
                <a:sym typeface="Proxima Nova"/>
              </a:rPr>
              <a:t>What was something surprising or new that you learned?</a:t>
            </a:r>
            <a:endParaRPr sz="2500" dirty="0">
              <a:latin typeface="Proxima Nova"/>
              <a:ea typeface="Proxima Nova"/>
              <a:cs typeface="Proxima Nova"/>
              <a:sym typeface="Proxima Nova"/>
            </a:endParaRPr>
          </a:p>
          <a:p>
            <a:pPr marL="457200" lvl="0" indent="-387350" algn="l" rtl="0">
              <a:spcBef>
                <a:spcPts val="1000"/>
              </a:spcBef>
              <a:spcAft>
                <a:spcPts val="0"/>
              </a:spcAft>
              <a:buSzPts val="2500"/>
              <a:buFont typeface="Arial" panose="020B0604020202020204" pitchFamily="34" charset="0"/>
              <a:buChar char="•"/>
            </a:pPr>
            <a:r>
              <a:rPr lang="en" sz="2500" dirty="0">
                <a:latin typeface="Proxima Nova"/>
                <a:ea typeface="Proxima Nova"/>
                <a:cs typeface="Proxima Nova"/>
                <a:sym typeface="Proxima Nova"/>
              </a:rPr>
              <a:t>What do you want to learn more about?</a:t>
            </a:r>
            <a:endParaRPr sz="2500" dirty="0">
              <a:latin typeface="Proxima Nova"/>
              <a:ea typeface="Proxima Nova"/>
              <a:cs typeface="Proxima Nova"/>
              <a:sym typeface="Proxima Nova"/>
            </a:endParaRPr>
          </a:p>
          <a:p>
            <a:pPr marL="457200" lvl="0" indent="-387350" algn="l" rtl="0">
              <a:spcBef>
                <a:spcPts val="1000"/>
              </a:spcBef>
              <a:spcAft>
                <a:spcPts val="0"/>
              </a:spcAft>
              <a:buSzPts val="2500"/>
              <a:buFont typeface="Arial" panose="020B0604020202020204" pitchFamily="34" charset="0"/>
              <a:buChar char="•"/>
            </a:pPr>
            <a:r>
              <a:rPr lang="en" sz="2500" dirty="0">
                <a:latin typeface="Proxima Nova"/>
                <a:ea typeface="Proxima Nova"/>
                <a:cs typeface="Proxima Nova"/>
                <a:sym typeface="Proxima Nova"/>
              </a:rPr>
              <a:t>How do you affect the environment around you?</a:t>
            </a:r>
            <a:endParaRPr sz="2500" dirty="0">
              <a:latin typeface="Proxima Nova"/>
              <a:ea typeface="Proxima Nova"/>
              <a:cs typeface="Proxima Nova"/>
              <a:sym typeface="Proxima Nova"/>
            </a:endParaRPr>
          </a:p>
          <a:p>
            <a:pPr marL="457200" lvl="0" indent="-387350" algn="l" rtl="0">
              <a:spcBef>
                <a:spcPts val="1000"/>
              </a:spcBef>
              <a:spcAft>
                <a:spcPts val="0"/>
              </a:spcAft>
              <a:buSzPts val="2500"/>
              <a:buFont typeface="Arial" panose="020B0604020202020204" pitchFamily="34" charset="0"/>
              <a:buChar char="•"/>
            </a:pPr>
            <a:r>
              <a:rPr lang="en" sz="2500" dirty="0">
                <a:latin typeface="Proxima Nova"/>
                <a:ea typeface="Proxima Nova"/>
                <a:cs typeface="Proxima Nova"/>
                <a:sym typeface="Proxima Nova"/>
              </a:rPr>
              <a:t>What can you do to support healthier waterways?</a:t>
            </a:r>
            <a:endParaRPr sz="2500" dirty="0">
              <a:latin typeface="Proxima Nova"/>
              <a:ea typeface="Proxima Nova"/>
              <a:cs typeface="Proxima Nova"/>
              <a:sym typeface="Proxima Nova"/>
            </a:endParaRPr>
          </a:p>
          <a:p>
            <a:pPr marL="457200" lvl="0" indent="0" algn="l" rtl="0">
              <a:spcBef>
                <a:spcPts val="1000"/>
              </a:spcBef>
              <a:spcAft>
                <a:spcPts val="0"/>
              </a:spcAft>
              <a:buNone/>
            </a:pPr>
            <a:endParaRPr sz="2400" dirty="0">
              <a:latin typeface="Quicksand"/>
              <a:ea typeface="Quicksand"/>
              <a:cs typeface="Quicksand"/>
              <a:sym typeface="Quicksa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8200"/>
                </a:solidFill>
              </a:rPr>
              <a:t>Welcome to Hudson River Park!</a:t>
            </a:r>
            <a:endParaRPr dirty="0">
              <a:solidFill>
                <a:srgbClr val="FF8200"/>
              </a:solidFill>
            </a:endParaRPr>
          </a:p>
        </p:txBody>
      </p:sp>
      <p:sp>
        <p:nvSpPr>
          <p:cNvPr id="65" name="Google Shape;65;p14"/>
          <p:cNvSpPr txBox="1">
            <a:spLocks noGrp="1"/>
          </p:cNvSpPr>
          <p:nvPr>
            <p:ph type="body" idx="1"/>
          </p:nvPr>
        </p:nvSpPr>
        <p:spPr>
          <a:xfrm>
            <a:off x="311700" y="1233900"/>
            <a:ext cx="6177300" cy="349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Hudson River Park is mostly WATER: </a:t>
            </a:r>
            <a:endParaRPr dirty="0"/>
          </a:p>
          <a:p>
            <a:pPr marL="0" lvl="0" indent="0" algn="l" rtl="0">
              <a:spcBef>
                <a:spcPts val="0"/>
              </a:spcBef>
              <a:spcAft>
                <a:spcPts val="0"/>
              </a:spcAft>
              <a:buNone/>
            </a:pPr>
            <a:r>
              <a:rPr lang="en" dirty="0"/>
              <a:t>The Hudson River Estuary</a:t>
            </a:r>
            <a:endParaRPr dirty="0">
              <a:solidFill>
                <a:srgbClr val="4FBFA3"/>
              </a:solidFill>
            </a:endParaRPr>
          </a:p>
          <a:p>
            <a:pPr marL="0" lvl="0" indent="0" algn="l" rtl="0">
              <a:spcBef>
                <a:spcPts val="1000"/>
              </a:spcBef>
              <a:spcAft>
                <a:spcPts val="0"/>
              </a:spcAft>
              <a:buNone/>
            </a:pPr>
            <a:r>
              <a:rPr lang="en" dirty="0">
                <a:solidFill>
                  <a:srgbClr val="4FBFA3"/>
                </a:solidFill>
              </a:rPr>
              <a:t>Ecology </a:t>
            </a:r>
            <a:r>
              <a:rPr lang="en" dirty="0"/>
              <a:t>= the study of the relationships between living organisms and their environment</a:t>
            </a:r>
            <a:endParaRPr dirty="0"/>
          </a:p>
          <a:p>
            <a:pPr marL="0" lvl="0" indent="0" algn="l" rtl="0">
              <a:spcBef>
                <a:spcPts val="10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66" name="Google Shape;66;p14" descr="A color map of Manhattan, NYC with Hudson River Park's piers highlighted in green. "/>
          <p:cNvPicPr preferRelativeResize="0"/>
          <p:nvPr/>
        </p:nvPicPr>
        <p:blipFill>
          <a:blip r:embed="rId3">
            <a:alphaModFix/>
          </a:blip>
          <a:stretch>
            <a:fillRect/>
          </a:stretch>
        </p:blipFill>
        <p:spPr>
          <a:xfrm>
            <a:off x="6542250" y="1233900"/>
            <a:ext cx="2290050" cy="3544650"/>
          </a:xfrm>
          <a:prstGeom prst="rect">
            <a:avLst/>
          </a:prstGeom>
          <a:noFill/>
          <a:ln>
            <a:noFill/>
          </a:ln>
        </p:spPr>
      </p:pic>
      <p:pic>
        <p:nvPicPr>
          <p:cNvPr id="67" name="Google Shape;67;p14" descr="A photo of Hudson River Park including the Hudson River, a pier, many green and yellow trees, and the Manhattan skyline. "/>
          <p:cNvPicPr preferRelativeResize="0"/>
          <p:nvPr/>
        </p:nvPicPr>
        <p:blipFill>
          <a:blip r:embed="rId4">
            <a:alphaModFix/>
          </a:blip>
          <a:stretch>
            <a:fillRect/>
          </a:stretch>
        </p:blipFill>
        <p:spPr>
          <a:xfrm>
            <a:off x="3576550" y="2836925"/>
            <a:ext cx="2912451" cy="1941624"/>
          </a:xfrm>
          <a:prstGeom prst="rect">
            <a:avLst/>
          </a:prstGeom>
          <a:noFill/>
          <a:ln>
            <a:noFill/>
          </a:ln>
        </p:spPr>
      </p:pic>
      <p:pic>
        <p:nvPicPr>
          <p:cNvPr id="4" name="Picture 3" descr="A person with long brown hair in a blue Hudson River Park shirt, the thumbnail of the linked video. ">
            <a:hlinkClick r:id="rId5"/>
            <a:extLst>
              <a:ext uri="{FF2B5EF4-FFF2-40B4-BE49-F238E27FC236}">
                <a16:creationId xmlns:a16="http://schemas.microsoft.com/office/drawing/2014/main" id="{0118337B-3014-74C3-B561-E68EB8C1B9BA}"/>
              </a:ext>
            </a:extLst>
          </p:cNvPr>
          <p:cNvPicPr>
            <a:picLocks noChangeAspect="1"/>
          </p:cNvPicPr>
          <p:nvPr/>
        </p:nvPicPr>
        <p:blipFill>
          <a:blip r:embed="rId6"/>
          <a:stretch>
            <a:fillRect/>
          </a:stretch>
        </p:blipFill>
        <p:spPr>
          <a:xfrm>
            <a:off x="0" y="3352680"/>
            <a:ext cx="3057952" cy="17147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8200"/>
                </a:solidFill>
              </a:rPr>
              <a:t>Discover More at HRPK!</a:t>
            </a:r>
            <a:endParaRPr dirty="0">
              <a:solidFill>
                <a:srgbClr val="FF8200"/>
              </a:solidFill>
            </a:endParaRPr>
          </a:p>
        </p:txBody>
      </p:sp>
      <p:sp>
        <p:nvSpPr>
          <p:cNvPr id="207" name="Google Shape;207;p33"/>
          <p:cNvSpPr txBox="1">
            <a:spLocks noGrp="1"/>
          </p:cNvSpPr>
          <p:nvPr>
            <p:ph type="body" idx="1"/>
          </p:nvPr>
        </p:nvSpPr>
        <p:spPr>
          <a:xfrm>
            <a:off x="311700" y="1165750"/>
            <a:ext cx="3614257"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dirty="0"/>
              <a:t>Click here to </a:t>
            </a:r>
            <a:r>
              <a:rPr lang="en" u="sng" dirty="0">
                <a:solidFill>
                  <a:srgbClr val="4FBFA3"/>
                </a:solidFill>
                <a:hlinkClick r:id="rId3"/>
              </a:rPr>
              <a:t>Explore our virtual Wetlab aquarium.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 dirty="0"/>
              <a:t>Click here to </a:t>
            </a:r>
            <a:r>
              <a:rPr lang="en" u="sng" dirty="0">
                <a:solidFill>
                  <a:srgbClr val="4FBFA3"/>
                </a:solidFill>
                <a:hlinkClick r:id="rId4"/>
              </a:rPr>
              <a:t>Learn about water quality in the Hudson River Estuary. </a:t>
            </a:r>
            <a:endParaRPr dirty="0"/>
          </a:p>
          <a:p>
            <a:pPr marL="0" lvl="0" indent="0" algn="l" rtl="0">
              <a:lnSpc>
                <a:spcPct val="90000"/>
              </a:lnSpc>
              <a:spcBef>
                <a:spcPts val="0"/>
              </a:spcBef>
              <a:spcAft>
                <a:spcPts val="0"/>
              </a:spcAft>
              <a:buNone/>
            </a:pP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dirty="0"/>
              <a:t>Tell us what you thought of this presentation </a:t>
            </a:r>
            <a:r>
              <a:rPr lang="en-US" u="sng" dirty="0">
                <a:solidFill>
                  <a:schemeClr val="hlink"/>
                </a:solidFill>
                <a:hlinkClick r:id="rId5"/>
              </a:rPr>
              <a:t>here</a:t>
            </a:r>
            <a:r>
              <a:rPr lang="en" dirty="0"/>
              <a:t>!</a:t>
            </a:r>
            <a:endParaRPr dirty="0"/>
          </a:p>
          <a:p>
            <a:pPr marL="0" lvl="0" indent="0" algn="l" rtl="0">
              <a:lnSpc>
                <a:spcPct val="90000"/>
              </a:lnSpc>
              <a:spcBef>
                <a:spcPts val="0"/>
              </a:spcBef>
              <a:spcAft>
                <a:spcPts val="0"/>
              </a:spcAft>
              <a:buNone/>
            </a:pPr>
            <a:endParaRPr sz="1100" dirty="0">
              <a:solidFill>
                <a:srgbClr val="000000"/>
              </a:solidFill>
              <a:latin typeface="Quicksand"/>
              <a:ea typeface="Quicksand"/>
              <a:cs typeface="Quicksand"/>
              <a:sym typeface="Quicksand"/>
            </a:endParaRPr>
          </a:p>
          <a:p>
            <a:pPr marL="0" lvl="0" indent="0" algn="l" rtl="0">
              <a:lnSpc>
                <a:spcPct val="100000"/>
              </a:lnSpc>
              <a:spcBef>
                <a:spcPts val="0"/>
              </a:spcBef>
              <a:spcAft>
                <a:spcPts val="0"/>
              </a:spcAft>
              <a:buNone/>
            </a:pPr>
            <a:endParaRPr sz="1300" dirty="0"/>
          </a:p>
        </p:txBody>
      </p:sp>
      <p:pic>
        <p:nvPicPr>
          <p:cNvPr id="208" name="Google Shape;208;p33" descr="An oyster toadfish baring its teeth towards the camera, held in a red net. "/>
          <p:cNvPicPr preferRelativeResize="0"/>
          <p:nvPr/>
        </p:nvPicPr>
        <p:blipFill>
          <a:blip r:embed="rId6">
            <a:alphaModFix/>
          </a:blip>
          <a:stretch>
            <a:fillRect/>
          </a:stretch>
        </p:blipFill>
        <p:spPr>
          <a:xfrm>
            <a:off x="5277900" y="1165758"/>
            <a:ext cx="3420003" cy="2492101"/>
          </a:xfrm>
          <a:prstGeom prst="rect">
            <a:avLst/>
          </a:prstGeom>
          <a:noFill/>
          <a:ln>
            <a:noFill/>
          </a:ln>
        </p:spPr>
      </p:pic>
      <p:sp>
        <p:nvSpPr>
          <p:cNvPr id="209" name="Google Shape;209;p33"/>
          <p:cNvSpPr txBox="1"/>
          <p:nvPr/>
        </p:nvSpPr>
        <p:spPr>
          <a:xfrm>
            <a:off x="5277900" y="3805900"/>
            <a:ext cx="342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2"/>
                </a:solidFill>
                <a:latin typeface="Proxima Nova"/>
                <a:ea typeface="Proxima Nova"/>
                <a:cs typeface="Proxima Nova"/>
                <a:sym typeface="Proxima Nova"/>
              </a:rPr>
              <a:t>Follow us </a:t>
            </a:r>
            <a:r>
              <a:rPr lang="en" sz="1800" dirty="0">
                <a:solidFill>
                  <a:srgbClr val="FF8200"/>
                </a:solidFill>
                <a:latin typeface="Proxima Nova"/>
                <a:ea typeface="Proxima Nova"/>
                <a:cs typeface="Proxima Nova"/>
                <a:sym typeface="Proxima Nova"/>
              </a:rPr>
              <a:t>@HudsonRiverPark</a:t>
            </a:r>
            <a:r>
              <a:rPr lang="en" sz="1800" dirty="0">
                <a:solidFill>
                  <a:schemeClr val="dk2"/>
                </a:solidFill>
                <a:latin typeface="Proxima Nova"/>
                <a:ea typeface="Proxima Nova"/>
                <a:cs typeface="Proxima Nova"/>
                <a:sym typeface="Proxima Nova"/>
              </a:rPr>
              <a:t> </a:t>
            </a:r>
            <a:endParaRPr sz="1800" dirty="0">
              <a:solidFill>
                <a:schemeClr val="dk2"/>
              </a:solidFill>
              <a:latin typeface="Proxima Nova"/>
              <a:ea typeface="Proxima Nova"/>
              <a:cs typeface="Proxima Nova"/>
              <a:sym typeface="Proxima Nova"/>
            </a:endParaRPr>
          </a:p>
        </p:txBody>
      </p:sp>
      <p:grpSp>
        <p:nvGrpSpPr>
          <p:cNvPr id="210" name="Google Shape;210;p33" descr="Social media logos for twitter, instagram and facebook"/>
          <p:cNvGrpSpPr/>
          <p:nvPr/>
        </p:nvGrpSpPr>
        <p:grpSpPr>
          <a:xfrm>
            <a:off x="6263288" y="4367800"/>
            <a:ext cx="1180425" cy="432450"/>
            <a:chOff x="6301025" y="3727225"/>
            <a:chExt cx="1180425" cy="432450"/>
          </a:xfrm>
        </p:grpSpPr>
        <p:pic>
          <p:nvPicPr>
            <p:cNvPr id="211" name="Google Shape;211;p33"/>
            <p:cNvPicPr preferRelativeResize="0"/>
            <p:nvPr/>
          </p:nvPicPr>
          <p:blipFill>
            <a:blip r:embed="rId7">
              <a:alphaModFix/>
            </a:blip>
            <a:stretch>
              <a:fillRect/>
            </a:stretch>
          </p:blipFill>
          <p:spPr>
            <a:xfrm>
              <a:off x="6301025" y="3727225"/>
              <a:ext cx="406052" cy="432450"/>
            </a:xfrm>
            <a:prstGeom prst="rect">
              <a:avLst/>
            </a:prstGeom>
            <a:noFill/>
            <a:ln>
              <a:noFill/>
            </a:ln>
          </p:spPr>
        </p:pic>
        <p:pic>
          <p:nvPicPr>
            <p:cNvPr id="212" name="Google Shape;212;p33"/>
            <p:cNvPicPr preferRelativeResize="0"/>
            <p:nvPr/>
          </p:nvPicPr>
          <p:blipFill>
            <a:blip r:embed="rId8">
              <a:alphaModFix/>
            </a:blip>
            <a:stretch>
              <a:fillRect/>
            </a:stretch>
          </p:blipFill>
          <p:spPr>
            <a:xfrm>
              <a:off x="6984017" y="3763334"/>
              <a:ext cx="497433" cy="360244"/>
            </a:xfrm>
            <a:prstGeom prst="rect">
              <a:avLst/>
            </a:prstGeom>
            <a:noFill/>
            <a:ln>
              <a:noFill/>
            </a:ln>
          </p:spPr>
        </p:pic>
        <p:pic>
          <p:nvPicPr>
            <p:cNvPr id="213" name="Google Shape;213;p33"/>
            <p:cNvPicPr preferRelativeResize="0"/>
            <p:nvPr/>
          </p:nvPicPr>
          <p:blipFill>
            <a:blip r:embed="rId9">
              <a:alphaModFix/>
            </a:blip>
            <a:stretch>
              <a:fillRect/>
            </a:stretch>
          </p:blipFill>
          <p:spPr>
            <a:xfrm>
              <a:off x="6707073" y="3795979"/>
              <a:ext cx="276946" cy="294950"/>
            </a:xfrm>
            <a:prstGeom prst="rect">
              <a:avLst/>
            </a:prstGeom>
            <a:noFill/>
            <a:ln>
              <a:noFill/>
            </a:ln>
          </p:spPr>
        </p:pic>
      </p:grpSp>
      <p:pic>
        <p:nvPicPr>
          <p:cNvPr id="4" name="Picture 3" descr="An educator wearing a headset. ">
            <a:hlinkClick r:id="rId10"/>
            <a:extLst>
              <a:ext uri="{FF2B5EF4-FFF2-40B4-BE49-F238E27FC236}">
                <a16:creationId xmlns:a16="http://schemas.microsoft.com/office/drawing/2014/main" id="{E7EABC78-1843-E5AF-1819-9D8BC35FDFB1}"/>
              </a:ext>
            </a:extLst>
          </p:cNvPr>
          <p:cNvPicPr>
            <a:picLocks noChangeAspect="1"/>
          </p:cNvPicPr>
          <p:nvPr/>
        </p:nvPicPr>
        <p:blipFill>
          <a:blip r:embed="rId11"/>
          <a:stretch>
            <a:fillRect/>
          </a:stretch>
        </p:blipFill>
        <p:spPr>
          <a:xfrm>
            <a:off x="311700" y="3324225"/>
            <a:ext cx="3165197" cy="162871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8200"/>
        </a:solidFill>
        <a:effectLst/>
      </p:bgPr>
    </p:bg>
    <p:spTree>
      <p:nvGrpSpPr>
        <p:cNvPr id="1" name="Shape 72"/>
        <p:cNvGrpSpPr/>
        <p:nvPr/>
      </p:nvGrpSpPr>
      <p:grpSpPr>
        <a:xfrm>
          <a:off x="0" y="0"/>
          <a:ext cx="0" cy="0"/>
          <a:chOff x="0" y="0"/>
          <a:chExt cx="0" cy="0"/>
        </a:xfrm>
      </p:grpSpPr>
      <p:sp>
        <p:nvSpPr>
          <p:cNvPr id="3" name="Google Shape;80;p16">
            <a:extLst>
              <a:ext uri="{FF2B5EF4-FFF2-40B4-BE49-F238E27FC236}">
                <a16:creationId xmlns:a16="http://schemas.microsoft.com/office/drawing/2014/main" id="{890E22A1-8DA7-62CF-B60C-067D7D932B86}"/>
              </a:ext>
            </a:extLst>
          </p:cNvPr>
          <p:cNvSpPr txBox="1">
            <a:spLocks noGrp="1"/>
          </p:cNvSpPr>
          <p:nvPr>
            <p:ph type="title" idx="4294967295"/>
          </p:nvPr>
        </p:nvSpPr>
        <p:spPr>
          <a:xfrm>
            <a:off x="341517" y="155518"/>
            <a:ext cx="85206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1pPr>
            <a:lvl2pPr marR="0" lvl="1"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2pPr>
            <a:lvl3pPr marR="0" lvl="2"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3pPr>
            <a:lvl4pPr marR="0" lvl="3"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4pPr>
            <a:lvl5pPr marR="0" lvl="4"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5pPr>
            <a:lvl6pPr marR="0" lvl="5"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6pPr>
            <a:lvl7pPr marR="0" lvl="6"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7pPr>
            <a:lvl8pPr marR="0" lvl="7"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8pPr>
            <a:lvl9pPr marR="0" lvl="8"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9pPr>
          </a:lstStyle>
          <a:p>
            <a:pPr marL="0" marR="0" lvl="0" indent="0" algn="l" defTabSz="914400" rtl="0" eaLnBrk="1" fontAlgn="auto" latinLnBrk="0" hangingPunct="1">
              <a:lnSpc>
                <a:spcPct val="100000"/>
              </a:lnSpc>
              <a:spcBef>
                <a:spcPts val="0"/>
              </a:spcBef>
              <a:spcAft>
                <a:spcPts val="0"/>
              </a:spcAft>
              <a:buClr>
                <a:schemeClr val="accent3"/>
              </a:buClr>
              <a:buSzPts val="3000"/>
              <a:buFont typeface="Alfa Slab One"/>
              <a:buNone/>
              <a:tabLst/>
              <a:defRPr/>
            </a:pPr>
            <a:r>
              <a:rPr kumimoji="0" lang="en-US" sz="3000" b="0" i="0" u="none" strike="noStrike" kern="0" cap="none" spc="0" normalizeH="0" baseline="0" noProof="0" dirty="0">
                <a:ln>
                  <a:noFill/>
                </a:ln>
                <a:solidFill>
                  <a:schemeClr val="bg1"/>
                </a:solidFill>
                <a:effectLst/>
                <a:uLnTx/>
                <a:uFillTx/>
                <a:latin typeface="Alfa Slab One"/>
                <a:ea typeface="Alfa Slab One"/>
                <a:cs typeface="Alfa Slab One"/>
                <a:sym typeface="Alfa Slab One"/>
              </a:rPr>
              <a:t>Check your knowledge!</a:t>
            </a:r>
          </a:p>
        </p:txBody>
      </p:sp>
      <p:sp>
        <p:nvSpPr>
          <p:cNvPr id="74" name="Google Shape;74;p15"/>
          <p:cNvSpPr txBox="1">
            <a:spLocks noGrp="1"/>
          </p:cNvSpPr>
          <p:nvPr>
            <p:ph type="body" idx="1"/>
          </p:nvPr>
        </p:nvSpPr>
        <p:spPr>
          <a:xfrm>
            <a:off x="364300" y="13628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rgbClr val="FFFFFF"/>
                </a:solidFill>
              </a:rPr>
              <a:t>What is a habitat?</a:t>
            </a:r>
            <a:endParaRPr sz="2500" dirty="0">
              <a:solidFill>
                <a:srgbClr val="FFFFFF"/>
              </a:solidFill>
            </a:endParaRPr>
          </a:p>
          <a:p>
            <a:pPr marL="0" lvl="0" indent="0" algn="l" rtl="0">
              <a:spcBef>
                <a:spcPts val="1600"/>
              </a:spcBef>
              <a:spcAft>
                <a:spcPts val="0"/>
              </a:spcAft>
              <a:buNone/>
            </a:pPr>
            <a:endParaRPr sz="2500" dirty="0">
              <a:solidFill>
                <a:srgbClr val="FFFFFF"/>
              </a:solidFill>
            </a:endParaRPr>
          </a:p>
          <a:p>
            <a:pPr marL="0" lvl="0" indent="0" algn="l" rtl="0">
              <a:spcBef>
                <a:spcPts val="1600"/>
              </a:spcBef>
              <a:spcAft>
                <a:spcPts val="1600"/>
              </a:spcAft>
              <a:buNone/>
            </a:pPr>
            <a:r>
              <a:rPr lang="en" sz="2500" dirty="0">
                <a:solidFill>
                  <a:srgbClr val="FFFFFF"/>
                </a:solidFill>
              </a:rPr>
              <a:t>What is an estuary?</a:t>
            </a:r>
            <a:endParaRPr sz="2500" dirty="0">
              <a:solidFill>
                <a:srgbClr val="FFFFFF"/>
              </a:solidFill>
            </a:endParaRPr>
          </a:p>
        </p:txBody>
      </p:sp>
      <p:pic>
        <p:nvPicPr>
          <p:cNvPr id="75" name="Google Shape;75;p15" descr="A group of fish swimming in a tank&#10;&#10;"/>
          <p:cNvPicPr preferRelativeResize="0"/>
          <p:nvPr/>
        </p:nvPicPr>
        <p:blipFill>
          <a:blip r:embed="rId3">
            <a:alphaModFix/>
          </a:blip>
          <a:stretch>
            <a:fillRect/>
          </a:stretch>
        </p:blipFill>
        <p:spPr>
          <a:xfrm>
            <a:off x="4601817" y="1362826"/>
            <a:ext cx="3893227" cy="27817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8200"/>
                </a:solidFill>
              </a:rPr>
              <a:t>The Hudson River Estuary</a:t>
            </a:r>
            <a:endParaRPr dirty="0">
              <a:solidFill>
                <a:srgbClr val="FF8200"/>
              </a:solidFill>
            </a:endParaRPr>
          </a:p>
        </p:txBody>
      </p:sp>
      <p:sp>
        <p:nvSpPr>
          <p:cNvPr id="81" name="Google Shape;81;p16"/>
          <p:cNvSpPr txBox="1">
            <a:spLocks noGrp="1"/>
          </p:cNvSpPr>
          <p:nvPr>
            <p:ph type="body" idx="1"/>
          </p:nvPr>
        </p:nvSpPr>
        <p:spPr>
          <a:xfrm>
            <a:off x="311700" y="1152475"/>
            <a:ext cx="5265300" cy="3288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solidFill>
                  <a:srgbClr val="4FBFA3"/>
                </a:solidFill>
              </a:rPr>
              <a:t>Estuary </a:t>
            </a:r>
            <a:r>
              <a:rPr lang="en" dirty="0"/>
              <a:t>= an environment where freshwater and saltwater meet (brackish water)</a:t>
            </a:r>
            <a:endParaRPr dirty="0"/>
          </a:p>
          <a:p>
            <a:pPr marL="457200" lvl="0" indent="-342900" algn="l" rtl="0">
              <a:spcBef>
                <a:spcPts val="0"/>
              </a:spcBef>
              <a:spcAft>
                <a:spcPts val="0"/>
              </a:spcAft>
              <a:buSzPts val="1800"/>
              <a:buChar char="●"/>
            </a:pPr>
            <a:r>
              <a:rPr lang="en" dirty="0">
                <a:solidFill>
                  <a:srgbClr val="4FBFA3"/>
                </a:solidFill>
              </a:rPr>
              <a:t>Habitat </a:t>
            </a:r>
            <a:r>
              <a:rPr lang="en" dirty="0"/>
              <a:t>= a natural home of a living organism</a:t>
            </a:r>
            <a:endParaRPr dirty="0"/>
          </a:p>
          <a:p>
            <a:pPr marL="457200" lvl="0" indent="-342900" algn="l" rtl="0">
              <a:spcBef>
                <a:spcPts val="0"/>
              </a:spcBef>
              <a:spcAft>
                <a:spcPts val="0"/>
              </a:spcAft>
              <a:buSzPts val="1800"/>
              <a:buChar char="●"/>
            </a:pPr>
            <a:r>
              <a:rPr lang="en" dirty="0">
                <a:solidFill>
                  <a:srgbClr val="4FBFA3"/>
                </a:solidFill>
              </a:rPr>
              <a:t>Piles </a:t>
            </a:r>
            <a:r>
              <a:rPr lang="en" dirty="0"/>
              <a:t>= supports that hold up a pier (in this case made of wood)</a:t>
            </a:r>
            <a:endParaRPr dirty="0"/>
          </a:p>
          <a:p>
            <a:pPr marL="45720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82" name="Google Shape;82;p16" descr="A poster showing various marine lifeforms growing on a wooden pile structure in the Hudson River. "/>
          <p:cNvPicPr preferRelativeResize="0"/>
          <p:nvPr/>
        </p:nvPicPr>
        <p:blipFill>
          <a:blip r:embed="rId3">
            <a:alphaModFix/>
          </a:blip>
          <a:stretch>
            <a:fillRect/>
          </a:stretch>
        </p:blipFill>
        <p:spPr>
          <a:xfrm>
            <a:off x="5703538" y="1152475"/>
            <a:ext cx="2938487" cy="3739426"/>
          </a:xfrm>
          <a:prstGeom prst="rect">
            <a:avLst/>
          </a:prstGeom>
          <a:noFill/>
          <a:ln>
            <a:noFill/>
          </a:ln>
        </p:spPr>
      </p:pic>
      <p:pic>
        <p:nvPicPr>
          <p:cNvPr id="4" name="Picture 3" descr="The same woman from slide 2, with long brown hair in a Hudson River Park shirt, the thumnail of the linked video. ">
            <a:hlinkClick r:id="rId4"/>
            <a:extLst>
              <a:ext uri="{FF2B5EF4-FFF2-40B4-BE49-F238E27FC236}">
                <a16:creationId xmlns:a16="http://schemas.microsoft.com/office/drawing/2014/main" id="{2E2DB90D-91C6-29AB-F3CA-CAE97B0C41C9}"/>
              </a:ext>
            </a:extLst>
          </p:cNvPr>
          <p:cNvPicPr>
            <a:picLocks noChangeAspect="1"/>
          </p:cNvPicPr>
          <p:nvPr/>
        </p:nvPicPr>
        <p:blipFill>
          <a:blip r:embed="rId5"/>
          <a:stretch>
            <a:fillRect/>
          </a:stretch>
        </p:blipFill>
        <p:spPr>
          <a:xfrm>
            <a:off x="85540" y="3547959"/>
            <a:ext cx="2648320" cy="14765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5" name="Google Shape;73;p15">
            <a:extLst>
              <a:ext uri="{FF2B5EF4-FFF2-40B4-BE49-F238E27FC236}">
                <a16:creationId xmlns:a16="http://schemas.microsoft.com/office/drawing/2014/main" id="{84074B5C-E20D-4E4F-5C97-E8768BEFBAB3}"/>
              </a:ext>
            </a:extLst>
          </p:cNvPr>
          <p:cNvSpPr txBox="1">
            <a:spLocks noGrp="1"/>
          </p:cNvSpPr>
          <p:nvPr>
            <p:ph type="title"/>
          </p:nvPr>
        </p:nvSpPr>
        <p:spPr>
          <a:xfrm>
            <a:off x="525745" y="8429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6">
                    <a:lumMod val="75000"/>
                  </a:schemeClr>
                </a:solidFill>
              </a:rPr>
              <a:t>Our Tidal Estuary</a:t>
            </a:r>
            <a:endParaRPr dirty="0">
              <a:solidFill>
                <a:schemeClr val="accent6">
                  <a:lumMod val="75000"/>
                </a:schemeClr>
              </a:solidFill>
            </a:endParaRPr>
          </a:p>
        </p:txBody>
      </p:sp>
      <p:pic>
        <p:nvPicPr>
          <p:cNvPr id="4" name="Picture 3" descr="Text, letters made to look like the surface of the river on a black background">
            <a:hlinkClick r:id="rId3"/>
            <a:extLst>
              <a:ext uri="{FF2B5EF4-FFF2-40B4-BE49-F238E27FC236}">
                <a16:creationId xmlns:a16="http://schemas.microsoft.com/office/drawing/2014/main" id="{F2E41D82-7DFC-1F88-C275-A123CAD034F0}"/>
              </a:ext>
            </a:extLst>
          </p:cNvPr>
          <p:cNvPicPr>
            <a:picLocks noChangeAspect="1"/>
          </p:cNvPicPr>
          <p:nvPr/>
        </p:nvPicPr>
        <p:blipFill>
          <a:blip r:embed="rId4"/>
          <a:stretch>
            <a:fillRect/>
          </a:stretch>
        </p:blipFill>
        <p:spPr>
          <a:xfrm>
            <a:off x="97655" y="656991"/>
            <a:ext cx="8575829" cy="44154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259000" y="260675"/>
            <a:ext cx="6493200" cy="195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8200"/>
                </a:solidFill>
              </a:rPr>
              <a:t>Where does the Hudson River’s water come from?</a:t>
            </a:r>
            <a:endParaRPr dirty="0">
              <a:solidFill>
                <a:srgbClr val="FF8200"/>
              </a:solidFill>
            </a:endParaRPr>
          </a:p>
        </p:txBody>
      </p:sp>
      <p:sp>
        <p:nvSpPr>
          <p:cNvPr id="94" name="Google Shape;94;p18"/>
          <p:cNvSpPr txBox="1">
            <a:spLocks noGrp="1"/>
          </p:cNvSpPr>
          <p:nvPr>
            <p:ph type="body" idx="1"/>
          </p:nvPr>
        </p:nvSpPr>
        <p:spPr>
          <a:xfrm>
            <a:off x="259000" y="1348425"/>
            <a:ext cx="5492400" cy="34164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Font typeface="Quicksand"/>
              <a:buChar char="●"/>
            </a:pPr>
            <a:r>
              <a:rPr lang="en" dirty="0"/>
              <a:t>The Hudson River = 315 miles </a:t>
            </a:r>
            <a:endParaRPr dirty="0"/>
          </a:p>
          <a:p>
            <a:pPr marL="457200" lvl="0" indent="-342900" algn="l" rtl="0">
              <a:spcBef>
                <a:spcPts val="1000"/>
              </a:spcBef>
              <a:spcAft>
                <a:spcPts val="0"/>
              </a:spcAft>
              <a:buSzPts val="1800"/>
              <a:buFont typeface="Quicksand"/>
              <a:buChar char="●"/>
            </a:pPr>
            <a:r>
              <a:rPr lang="en" b="1" dirty="0"/>
              <a:t>Lake Tear of the Clouds</a:t>
            </a:r>
            <a:r>
              <a:rPr lang="en" dirty="0"/>
              <a:t> (the source) </a:t>
            </a:r>
            <a:endParaRPr dirty="0"/>
          </a:p>
          <a:p>
            <a:pPr marL="457200" lvl="0" indent="-342900" algn="l" rtl="0">
              <a:spcBef>
                <a:spcPts val="1000"/>
              </a:spcBef>
              <a:spcAft>
                <a:spcPts val="0"/>
              </a:spcAft>
              <a:buSzPts val="1800"/>
              <a:buFont typeface="Quicksand"/>
              <a:buChar char="●"/>
            </a:pPr>
            <a:r>
              <a:rPr lang="en" b="1" dirty="0"/>
              <a:t>Atlantic Ocean</a:t>
            </a:r>
            <a:r>
              <a:rPr lang="en" dirty="0"/>
              <a:t> (the mouth)</a:t>
            </a:r>
            <a:endParaRPr dirty="0"/>
          </a:p>
          <a:p>
            <a:pPr marL="457200" lvl="0" indent="0" algn="l" rtl="0">
              <a:spcBef>
                <a:spcPts val="1000"/>
              </a:spcBef>
              <a:spcAft>
                <a:spcPts val="0"/>
              </a:spcAft>
              <a:buNone/>
            </a:pPr>
            <a:endParaRPr sz="1300" dirty="0"/>
          </a:p>
          <a:p>
            <a:pPr marL="457200" lvl="0" indent="0" algn="l" rtl="0">
              <a:spcBef>
                <a:spcPts val="600"/>
              </a:spcBef>
              <a:spcAft>
                <a:spcPts val="0"/>
              </a:spcAft>
              <a:buNone/>
            </a:pPr>
            <a:endParaRPr sz="1300" dirty="0"/>
          </a:p>
        </p:txBody>
      </p:sp>
      <p:pic>
        <p:nvPicPr>
          <p:cNvPr id="95" name="Google Shape;95;p18" descr="A color map of the Hudson River watershed, with additional photos of a lake in upstate NY and a beach in New York City. "/>
          <p:cNvPicPr preferRelativeResize="0"/>
          <p:nvPr/>
        </p:nvPicPr>
        <p:blipFill>
          <a:blip r:embed="rId3">
            <a:alphaModFix/>
          </a:blip>
          <a:stretch>
            <a:fillRect/>
          </a:stretch>
        </p:blipFill>
        <p:spPr>
          <a:xfrm>
            <a:off x="6026750" y="260663"/>
            <a:ext cx="2939225" cy="4622175"/>
          </a:xfrm>
          <a:prstGeom prst="rect">
            <a:avLst/>
          </a:prstGeom>
          <a:noFill/>
          <a:ln>
            <a:noFill/>
          </a:ln>
        </p:spPr>
      </p:pic>
      <p:sp>
        <p:nvSpPr>
          <p:cNvPr id="96" name="Google Shape;96;p18" descr="A photo of a lake with trees in upstate New York. "/>
          <p:cNvSpPr/>
          <p:nvPr/>
        </p:nvSpPr>
        <p:spPr>
          <a:xfrm>
            <a:off x="6342575" y="394500"/>
            <a:ext cx="1020300" cy="759000"/>
          </a:xfrm>
          <a:prstGeom prst="wedgeRectCallout">
            <a:avLst>
              <a:gd name="adj1" fmla="val 98196"/>
              <a:gd name="adj2" fmla="val -5789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18" descr="A body of water with trees and mountains in the background"/>
          <p:cNvPicPr preferRelativeResize="0"/>
          <p:nvPr/>
        </p:nvPicPr>
        <p:blipFill>
          <a:blip r:embed="rId4">
            <a:alphaModFix/>
          </a:blip>
          <a:stretch>
            <a:fillRect/>
          </a:stretch>
        </p:blipFill>
        <p:spPr>
          <a:xfrm>
            <a:off x="6342569" y="394494"/>
            <a:ext cx="1136100" cy="759098"/>
          </a:xfrm>
          <a:prstGeom prst="rect">
            <a:avLst/>
          </a:prstGeom>
          <a:noFill/>
          <a:ln w="28575" cap="flat" cmpd="sng">
            <a:solidFill>
              <a:srgbClr val="0000FF"/>
            </a:solidFill>
            <a:prstDash val="solid"/>
            <a:round/>
            <a:headEnd type="none" w="sm" len="sm"/>
            <a:tailEnd type="none" w="sm" len="sm"/>
          </a:ln>
        </p:spPr>
      </p:pic>
      <p:sp>
        <p:nvSpPr>
          <p:cNvPr id="98" name="Google Shape;98;p18" descr="A beach in New York City, with many people sitting or standing on the sand. "/>
          <p:cNvSpPr/>
          <p:nvPr/>
        </p:nvSpPr>
        <p:spPr>
          <a:xfrm>
            <a:off x="6079650" y="4249425"/>
            <a:ext cx="1535700" cy="515400"/>
          </a:xfrm>
          <a:prstGeom prst="wedgeRectCallout">
            <a:avLst>
              <a:gd name="adj1" fmla="val 64381"/>
              <a:gd name="adj2" fmla="val 6836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Google Shape;99;p18" descr="A large crowd of people at a beach"/>
          <p:cNvPicPr preferRelativeResize="0"/>
          <p:nvPr/>
        </p:nvPicPr>
        <p:blipFill>
          <a:blip r:embed="rId5">
            <a:alphaModFix/>
          </a:blip>
          <a:stretch>
            <a:fillRect/>
          </a:stretch>
        </p:blipFill>
        <p:spPr>
          <a:xfrm>
            <a:off x="6079550" y="4249425"/>
            <a:ext cx="1535892" cy="515400"/>
          </a:xfrm>
          <a:prstGeom prst="rect">
            <a:avLst/>
          </a:prstGeom>
          <a:noFill/>
          <a:ln w="28575" cap="flat" cmpd="sng">
            <a:solidFill>
              <a:srgbClr val="0000FF"/>
            </a:solidFill>
            <a:prstDash val="solid"/>
            <a:round/>
            <a:headEnd type="none" w="sm" len="sm"/>
            <a:tailEnd type="none" w="sm" len="sm"/>
          </a:ln>
        </p:spPr>
      </p:pic>
      <p:sp>
        <p:nvSpPr>
          <p:cNvPr id="100" name="Google Shape;100;p18" descr="An orange circle indicating the source of the River. ">
            <a:extLst>
              <a:ext uri="{C183D7F6-B498-43B3-948B-1728B52AA6E4}">
                <adec:decorative xmlns:adec="http://schemas.microsoft.com/office/drawing/2017/decorative" val="0"/>
              </a:ext>
            </a:extLst>
          </p:cNvPr>
          <p:cNvSpPr/>
          <p:nvPr/>
        </p:nvSpPr>
        <p:spPr>
          <a:xfrm>
            <a:off x="7815175" y="260675"/>
            <a:ext cx="168300" cy="263100"/>
          </a:xfrm>
          <a:prstGeom prst="ellipse">
            <a:avLst/>
          </a:prstGeom>
          <a:noFill/>
          <a:ln w="38100" cap="flat"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descr="An orange circle indicating the mouth of the river">
            <a:extLst>
              <a:ext uri="{C183D7F6-B498-43B3-948B-1728B52AA6E4}">
                <adec:decorative xmlns:adec="http://schemas.microsoft.com/office/drawing/2017/decorative" val="0"/>
              </a:ext>
            </a:extLst>
          </p:cNvPr>
          <p:cNvSpPr/>
          <p:nvPr/>
        </p:nvSpPr>
        <p:spPr>
          <a:xfrm>
            <a:off x="7746675" y="4577650"/>
            <a:ext cx="168300" cy="263100"/>
          </a:xfrm>
          <a:prstGeom prst="ellipse">
            <a:avLst/>
          </a:prstGeom>
          <a:noFill/>
          <a:ln w="38100" cap="flat"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descr="An orange arrow pointing to Troy, New York. ">
            <a:extLst>
              <a:ext uri="{C183D7F6-B498-43B3-948B-1728B52AA6E4}">
                <adec:decorative xmlns:adec="http://schemas.microsoft.com/office/drawing/2017/decorative" val="0"/>
              </a:ext>
            </a:extLst>
          </p:cNvPr>
          <p:cNvSpPr/>
          <p:nvPr/>
        </p:nvSpPr>
        <p:spPr>
          <a:xfrm>
            <a:off x="7815175" y="2018450"/>
            <a:ext cx="247800" cy="70800"/>
          </a:xfrm>
          <a:prstGeom prst="rightArrow">
            <a:avLst>
              <a:gd name="adj1" fmla="val 50000"/>
              <a:gd name="adj2" fmla="val 50000"/>
            </a:avLst>
          </a:prstGeom>
          <a:solidFill>
            <a:srgbClr val="FF82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person with a headset">
            <a:hlinkClick r:id="rId6"/>
            <a:extLst>
              <a:ext uri="{FF2B5EF4-FFF2-40B4-BE49-F238E27FC236}">
                <a16:creationId xmlns:a16="http://schemas.microsoft.com/office/drawing/2014/main" id="{3D5DDA1B-8B6C-9093-B444-95957AC507B3}"/>
              </a:ext>
            </a:extLst>
          </p:cNvPr>
          <p:cNvPicPr>
            <a:picLocks noChangeAspect="1"/>
          </p:cNvPicPr>
          <p:nvPr/>
        </p:nvPicPr>
        <p:blipFill>
          <a:blip r:embed="rId7"/>
          <a:stretch>
            <a:fillRect/>
          </a:stretch>
        </p:blipFill>
        <p:spPr>
          <a:xfrm>
            <a:off x="178025" y="3638550"/>
            <a:ext cx="2702163" cy="14040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8200"/>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11700" y="445025"/>
            <a:ext cx="8520600" cy="9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Check Your Understanding</a:t>
            </a:r>
            <a:endParaRPr dirty="0">
              <a:solidFill>
                <a:srgbClr val="FFFFFF"/>
              </a:solidFill>
            </a:endParaRPr>
          </a:p>
        </p:txBody>
      </p:sp>
      <p:sp>
        <p:nvSpPr>
          <p:cNvPr id="108" name="Google Shape;108;p19"/>
          <p:cNvSpPr txBox="1">
            <a:spLocks noGrp="1"/>
          </p:cNvSpPr>
          <p:nvPr>
            <p:ph type="body" idx="1"/>
          </p:nvPr>
        </p:nvSpPr>
        <p:spPr>
          <a:xfrm>
            <a:off x="311700" y="1183102"/>
            <a:ext cx="4402738"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rgbClr val="FFFFFF"/>
                </a:solidFill>
              </a:rPr>
              <a:t>Where is the source of the Hudson River?</a:t>
            </a:r>
            <a:endParaRPr sz="2500" dirty="0">
              <a:solidFill>
                <a:srgbClr val="FFFFFF"/>
              </a:solidFill>
            </a:endParaRPr>
          </a:p>
          <a:p>
            <a:pPr marL="0" lvl="0" indent="0" algn="l" rtl="0">
              <a:spcBef>
                <a:spcPts val="1600"/>
              </a:spcBef>
              <a:spcAft>
                <a:spcPts val="0"/>
              </a:spcAft>
              <a:buNone/>
            </a:pPr>
            <a:r>
              <a:rPr lang="en" sz="2500" dirty="0">
                <a:solidFill>
                  <a:srgbClr val="FFFFFF"/>
                </a:solidFill>
              </a:rPr>
              <a:t>What is brackish water?</a:t>
            </a:r>
            <a:endParaRPr sz="2500" dirty="0">
              <a:solidFill>
                <a:srgbClr val="FFFFFF"/>
              </a:solidFill>
            </a:endParaRPr>
          </a:p>
          <a:p>
            <a:pPr marL="0" lvl="0" indent="0" algn="l" rtl="0">
              <a:spcBef>
                <a:spcPts val="1600"/>
              </a:spcBef>
              <a:spcAft>
                <a:spcPts val="1600"/>
              </a:spcAft>
              <a:buNone/>
            </a:pPr>
            <a:r>
              <a:rPr lang="en" sz="2500" dirty="0">
                <a:solidFill>
                  <a:srgbClr val="FFFFFF"/>
                </a:solidFill>
              </a:rPr>
              <a:t>Brackish water is found in what type of environment?</a:t>
            </a:r>
            <a:endParaRPr sz="2500" dirty="0">
              <a:solidFill>
                <a:srgbClr val="FFFFFF"/>
              </a:solidFill>
            </a:endParaRPr>
          </a:p>
        </p:txBody>
      </p:sp>
      <p:sp>
        <p:nvSpPr>
          <p:cNvPr id="109" name="Google Shape;109;p19"/>
          <p:cNvSpPr txBox="1"/>
          <p:nvPr/>
        </p:nvSpPr>
        <p:spPr>
          <a:xfrm>
            <a:off x="1261425" y="4446373"/>
            <a:ext cx="8202300" cy="70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dirty="0">
                <a:solidFill>
                  <a:srgbClr val="FFFFFF"/>
                </a:solidFill>
                <a:latin typeface="Alfa Slab One"/>
                <a:ea typeface="Alfa Slab One"/>
                <a:cs typeface="Alfa Slab One"/>
                <a:sym typeface="Alfa Slab One"/>
              </a:rPr>
              <a:t>Next, let’s get a glimpse of what’s living in the Estuary!</a:t>
            </a:r>
            <a:endParaRPr dirty="0">
              <a:solidFill>
                <a:srgbClr val="FFFFFF"/>
              </a:solidFill>
              <a:latin typeface="Alfa Slab One"/>
              <a:ea typeface="Alfa Slab One"/>
              <a:cs typeface="Alfa Slab One"/>
              <a:sym typeface="Alfa Slab One"/>
            </a:endParaRPr>
          </a:p>
        </p:txBody>
      </p:sp>
      <p:pic>
        <p:nvPicPr>
          <p:cNvPr id="6" name="Picture 5" descr="Nine photos of common species in Hudson River Park with species name as caption including: juvenile bluefish, mud crab, mallard ducks, lined seahorse, oyster toadfish, monarch butterfly, eastern oyster, copepod and double-crested cormorant."/>
          <p:cNvPicPr>
            <a:picLocks noChangeAspect="1"/>
          </p:cNvPicPr>
          <p:nvPr/>
        </p:nvPicPr>
        <p:blipFill rotWithShape="1">
          <a:blip r:embed="rId3"/>
          <a:srcRect l="805" t="634"/>
          <a:stretch/>
        </p:blipFill>
        <p:spPr>
          <a:xfrm>
            <a:off x="4714438" y="1202635"/>
            <a:ext cx="4041639" cy="3120094"/>
          </a:xfrm>
          <a:prstGeom prst="rect">
            <a:avLst/>
          </a:prstGeom>
        </p:spPr>
      </p:pic>
      <p:pic>
        <p:nvPicPr>
          <p:cNvPr id="4" name="Picture 3">
            <a:hlinkClick r:id="rId4"/>
            <a:extLst>
              <a:ext uri="{FF2B5EF4-FFF2-40B4-BE49-F238E27FC236}">
                <a16:creationId xmlns:a16="http://schemas.microsoft.com/office/drawing/2014/main" id="{2A1F4048-B08A-0EF8-88FB-6868E91D024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3536" y="4080853"/>
            <a:ext cx="1685264" cy="9986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172552" y="304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8200"/>
                </a:solidFill>
              </a:rPr>
              <a:t>Fishes of the Estuary</a:t>
            </a:r>
            <a:endParaRPr dirty="0">
              <a:solidFill>
                <a:srgbClr val="FF8200"/>
              </a:solidFill>
            </a:endParaRPr>
          </a:p>
        </p:txBody>
      </p:sp>
      <p:pic>
        <p:nvPicPr>
          <p:cNvPr id="4" name="Picture 3" descr="A seahorse and some fish swimming in a tank, with oysters in the background. ">
            <a:hlinkClick r:id="rId3"/>
            <a:extLst>
              <a:ext uri="{FF2B5EF4-FFF2-40B4-BE49-F238E27FC236}">
                <a16:creationId xmlns:a16="http://schemas.microsoft.com/office/drawing/2014/main" id="{8F6048AF-7988-7D7B-70B2-C6ED1808CE97}"/>
              </a:ext>
            </a:extLst>
          </p:cNvPr>
          <p:cNvPicPr>
            <a:picLocks noChangeAspect="1"/>
          </p:cNvPicPr>
          <p:nvPr/>
        </p:nvPicPr>
        <p:blipFill>
          <a:blip r:embed="rId4"/>
          <a:stretch>
            <a:fillRect/>
          </a:stretch>
        </p:blipFill>
        <p:spPr>
          <a:xfrm>
            <a:off x="847725" y="1055855"/>
            <a:ext cx="7058025" cy="357360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01761" y="25618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8200"/>
                </a:solidFill>
              </a:rPr>
              <a:t>Oysters: A Keystone Species</a:t>
            </a:r>
            <a:endParaRPr dirty="0">
              <a:solidFill>
                <a:srgbClr val="FF8200"/>
              </a:solidFill>
            </a:endParaRPr>
          </a:p>
        </p:txBody>
      </p:sp>
      <p:pic>
        <p:nvPicPr>
          <p:cNvPr id="5" name="Picture 4" descr="An Eastern oyster with a young oyster settled on top">
            <a:hlinkClick r:id="rId3"/>
            <a:extLst>
              <a:ext uri="{FF2B5EF4-FFF2-40B4-BE49-F238E27FC236}">
                <a16:creationId xmlns:a16="http://schemas.microsoft.com/office/drawing/2014/main" id="{556C1741-5D6D-24FD-D30C-C9738A6EFFC1}"/>
              </a:ext>
            </a:extLst>
          </p:cNvPr>
          <p:cNvPicPr>
            <a:picLocks noChangeAspect="1"/>
          </p:cNvPicPr>
          <p:nvPr/>
        </p:nvPicPr>
        <p:blipFill>
          <a:blip r:embed="rId4"/>
          <a:stretch>
            <a:fillRect/>
          </a:stretch>
        </p:blipFill>
        <p:spPr>
          <a:xfrm>
            <a:off x="1309833" y="1043407"/>
            <a:ext cx="5986317" cy="3843911"/>
          </a:xfrm>
          <a:prstGeom prst="rect">
            <a:avLst/>
          </a:prstGeom>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723</TotalTime>
  <Words>2243</Words>
  <Application>Microsoft Office PowerPoint</Application>
  <PresentationFormat>On-screen Show (16:9)</PresentationFormat>
  <Paragraphs>148</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Alfa Slab One</vt:lpstr>
      <vt:lpstr>Proxima Nova</vt:lpstr>
      <vt:lpstr>Quicksand</vt:lpstr>
      <vt:lpstr>Gameday</vt:lpstr>
      <vt:lpstr>Our Living Estuary</vt:lpstr>
      <vt:lpstr>Welcome to Hudson River Park!</vt:lpstr>
      <vt:lpstr>Check your knowledge!</vt:lpstr>
      <vt:lpstr>The Hudson River Estuary</vt:lpstr>
      <vt:lpstr>Our Tidal Estuary</vt:lpstr>
      <vt:lpstr>Where does the Hudson River’s water come from?</vt:lpstr>
      <vt:lpstr>Check Your Understanding</vt:lpstr>
      <vt:lpstr>Fishes of the Estuary</vt:lpstr>
      <vt:lpstr>Oysters: A Keystone Species</vt:lpstr>
      <vt:lpstr>Pause &amp; Think</vt:lpstr>
      <vt:lpstr>Testing Water Quality</vt:lpstr>
      <vt:lpstr>Check Your Understanding</vt:lpstr>
      <vt:lpstr>Plankton</vt:lpstr>
      <vt:lpstr>Changing Waters</vt:lpstr>
      <vt:lpstr>Pause &amp; Think</vt:lpstr>
      <vt:lpstr>Urban Waterways </vt:lpstr>
      <vt:lpstr>Estuary Health</vt:lpstr>
      <vt:lpstr>Research and Protection</vt:lpstr>
      <vt:lpstr>Reflection   What was something surprising or new that you learned? What do you want to learn more about? How do you affect the environment around you? What can you do to support healthier waterways? </vt:lpstr>
      <vt:lpstr>Discover More at HRPK!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Living Estuary</dc:title>
  <dc:creator>Koskol, Anna</dc:creator>
  <cp:lastModifiedBy>Kim, Zoe</cp:lastModifiedBy>
  <cp:revision>50</cp:revision>
  <dcterms:modified xsi:type="dcterms:W3CDTF">2022-12-15T15:55:20Z</dcterms:modified>
</cp:coreProperties>
</file>